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0" r:id="rId3"/>
    <p:sldId id="259" r:id="rId4"/>
    <p:sldId id="258" r:id="rId5"/>
    <p:sldId id="262" r:id="rId6"/>
    <p:sldId id="263" r:id="rId7"/>
    <p:sldId id="257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8F4E"/>
    <a:srgbClr val="4E3F3C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6" d="100"/>
          <a:sy n="66" d="100"/>
        </p:scale>
        <p:origin x="-396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28EE2F-C5A3-447C-9438-D2A8A1DFA924}" type="datetimeFigureOut">
              <a:rPr lang="he-IL" smtClean="0"/>
              <a:pPr/>
              <a:t>י"א/כסלו/תשע"ג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6B0E921-6511-43FD-82B1-914CA95901D8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10" Type="http://schemas.openxmlformats.org/officeDocument/2006/relationships/image" Target="../media/image15.jpeg"/><Relationship Id="rId4" Type="http://schemas.openxmlformats.org/officeDocument/2006/relationships/image" Target="../media/image9.jpeg"/><Relationship Id="rId9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a/sulam.co.il/document/d/1u8qemot3rJFSymYYoCcySudu4TZixdYL8_3Z5CB2bVw/edit?hl=iw" TargetMode="External"/><Relationship Id="rId7" Type="http://schemas.openxmlformats.org/officeDocument/2006/relationships/image" Target="../media/image3.gif"/><Relationship Id="rId2" Type="http://schemas.openxmlformats.org/officeDocument/2006/relationships/hyperlink" Target="http://www.youtube.com/watch?v=XwN0nz0myU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google.com/a/sulam.co.il/document/d/1u8qemot3rJFSymYYoCcySudu4TZixdYL8_3Z5CB2bVw/edit?hl=iw" TargetMode="Externa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0" y="2708920"/>
            <a:ext cx="8820472" cy="2232248"/>
          </a:xfrm>
        </p:spPr>
        <p:txBody>
          <a:bodyPr>
            <a:noAutofit/>
          </a:bodyPr>
          <a:lstStyle/>
          <a:p>
            <a:pPr rtl="0">
              <a:lnSpc>
                <a:spcPct val="150000"/>
              </a:lnSpc>
            </a:pPr>
            <a:r>
              <a:rPr lang="en-US" sz="4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reading a Book </a:t>
            </a:r>
          </a:p>
          <a:p>
            <a:pPr rtl="0">
              <a:lnSpc>
                <a:spcPct val="150000"/>
              </a:lnSpc>
            </a:pPr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rtl="0">
              <a:lnSpc>
                <a:spcPct val="150000"/>
              </a:lnSpc>
            </a:pPr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watching a film </a:t>
            </a:r>
            <a:r>
              <a:rPr lang="en-US" sz="4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r>
              <a:rPr lang="en-US" sz="48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48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60040" y="260648"/>
            <a:ext cx="7772400" cy="2088232"/>
          </a:xfrm>
        </p:spPr>
        <p:txBody>
          <a:bodyPr>
            <a:normAutofit/>
          </a:bodyPr>
          <a:lstStyle/>
          <a:p>
            <a:pPr rtl="0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 Lessons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Miri Johnson</a:t>
            </a:r>
            <a:endParaRPr lang="he-IL" dirty="0"/>
          </a:p>
        </p:txBody>
      </p:sp>
      <p:pic>
        <p:nvPicPr>
          <p:cNvPr id="2053" name="Picture 5" descr="C:\Documents and Settings\Owner\Local Settings\Temporary Internet Files\Content.IE5\ELCVJ072\MM900283609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5589240"/>
            <a:ext cx="609600" cy="542925"/>
          </a:xfrm>
          <a:prstGeom prst="rect">
            <a:avLst/>
          </a:prstGeom>
          <a:noFill/>
        </p:spPr>
      </p:pic>
      <p:pic>
        <p:nvPicPr>
          <p:cNvPr id="2054" name="Picture 6" descr="C:\Documents and Settings\Owner\Local Settings\Temporary Internet Files\Content.IE5\ESLX6TG1\MC9002505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548680"/>
            <a:ext cx="1976673" cy="2034012"/>
          </a:xfrm>
          <a:prstGeom prst="rect">
            <a:avLst/>
          </a:prstGeom>
          <a:noFill/>
        </p:spPr>
      </p:pic>
      <p:pic>
        <p:nvPicPr>
          <p:cNvPr id="2056" name="Picture 8" descr="C:\Documents and Settings\Owner\Local Settings\Temporary Internet Files\Content.IE5\9PZ9N9H8\MC90023181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58412"/>
            <a:ext cx="2160240" cy="2090468"/>
          </a:xfrm>
          <a:prstGeom prst="rect">
            <a:avLst/>
          </a:prstGeom>
          <a:noFill/>
        </p:spPr>
      </p:pic>
      <p:pic>
        <p:nvPicPr>
          <p:cNvPr id="11" name="Picture 2" descr="C:\Documents and Settings\Owner\Local Settings\Temporary Internet Files\Content.IE5\ELCVJ072\MM900336777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8424" y="2924944"/>
            <a:ext cx="504056" cy="7350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942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758952"/>
          </a:xfrm>
        </p:spPr>
        <p:txBody>
          <a:bodyPr>
            <a:noAutofit/>
          </a:bodyPr>
          <a:lstStyle/>
          <a:p>
            <a:pPr rtl="0"/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Many famous novels are often made into films</a:t>
            </a:r>
            <a:endParaRPr lang="he-IL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Look at these pictures taken from cover of books and from films.</a:t>
            </a:r>
          </a:p>
          <a:p>
            <a:pPr marL="0" indent="0" algn="l" rtl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of books or films are they? </a:t>
            </a:r>
          </a:p>
          <a:p>
            <a:pPr marL="0" indent="0" algn="ctr" rtl="0">
              <a:buNone/>
            </a:pPr>
            <a:endParaRPr lang="en-US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Science fiction	     Historical       Comedy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Romance		     Drama	          Family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Adventure 	     Horror 	          Thriller </a:t>
            </a:r>
          </a:p>
          <a:p>
            <a:pPr marL="0" indent="0" algn="l" rtl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Mystery		      Fantasy	</a:t>
            </a:r>
            <a:endParaRPr lang="he-IL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תמונה 3" descr="1469_12012006862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060848"/>
            <a:ext cx="1412776" cy="1412776"/>
          </a:xfrm>
          <a:prstGeom prst="rect">
            <a:avLst/>
          </a:prstGeom>
        </p:spPr>
      </p:pic>
      <p:pic>
        <p:nvPicPr>
          <p:cNvPr id="5" name="תמונה 4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2132856"/>
            <a:ext cx="934021" cy="1434574"/>
          </a:xfrm>
          <a:prstGeom prst="rect">
            <a:avLst/>
          </a:prstGeom>
        </p:spPr>
      </p:pic>
      <p:pic>
        <p:nvPicPr>
          <p:cNvPr id="6" name="תמונה 5" descr="{5D8D58FA-16DB-4BFB-8D8B-7DD66340823B}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12360" y="2060848"/>
            <a:ext cx="1037038" cy="1440160"/>
          </a:xfrm>
          <a:prstGeom prst="rect">
            <a:avLst/>
          </a:prstGeom>
        </p:spPr>
      </p:pic>
      <p:pic>
        <p:nvPicPr>
          <p:cNvPr id="7" name="תמונה 6" descr="harry potter1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2132856"/>
            <a:ext cx="121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תמונה 7" descr="princess1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56376" y="5157192"/>
            <a:ext cx="857250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תמונה 8" descr="the wizard of oz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3573016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תמונה 9" descr="alice in wonderland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27784" y="2276872"/>
            <a:ext cx="895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תמונה 10" descr="shreq1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2348880"/>
            <a:ext cx="11811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תמונה 11" descr="snowhite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2348880"/>
            <a:ext cx="9525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1054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44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or Film?</a:t>
            </a:r>
            <a:endParaRPr lang="he-IL" sz="4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 fontScale="70000" lnSpcReduction="20000"/>
          </a:bodyPr>
          <a:lstStyle/>
          <a:p>
            <a:pPr marL="0" indent="0" algn="ctr" rtl="0">
              <a:buNone/>
            </a:pPr>
            <a:r>
              <a:rPr lang="en-US" sz="4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sz="4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book or watch the film?</a:t>
            </a:r>
            <a:r>
              <a:rPr lang="en-US" sz="4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 rtl="0">
              <a:lnSpc>
                <a:spcPct val="170000"/>
              </a:lnSpc>
              <a:buNone/>
            </a:pPr>
            <a:r>
              <a:rPr lang="en-US" sz="3100" b="1" i="1" dirty="0" smtClean="0">
                <a:latin typeface="+mj-lt"/>
              </a:rPr>
              <a:t>This question often comes up today, when many films are based on popular books. Some people prefer to read the book before, or even instead of, seeing a film. </a:t>
            </a:r>
            <a:endParaRPr lang="en-US" sz="3200" i="1" dirty="0" smtClean="0">
              <a:latin typeface="+mj-lt"/>
            </a:endParaRPr>
          </a:p>
          <a:p>
            <a:pPr marL="0" indent="0" algn="l" rtl="0">
              <a:buNone/>
            </a:pPr>
            <a:endParaRPr lang="en-US" sz="15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218F4E"/>
                </a:solidFill>
              </a:rPr>
              <a:t> </a:t>
            </a:r>
            <a:r>
              <a:rPr lang="en-US" sz="2900" b="1" dirty="0" smtClean="0">
                <a:solidFill>
                  <a:srgbClr val="218F4E"/>
                </a:solidFill>
              </a:rPr>
              <a:t>You are about to listen to a passage read from  a book</a:t>
            </a:r>
          </a:p>
          <a:p>
            <a:pPr marL="0" indent="0" algn="l" rtl="0">
              <a:buNone/>
            </a:pPr>
            <a:endParaRPr lang="en-US" sz="2900" b="1" dirty="0" smtClean="0">
              <a:solidFill>
                <a:srgbClr val="218F4E"/>
              </a:solidFill>
            </a:endParaRPr>
          </a:p>
          <a:p>
            <a:pPr marL="548640" lvl="2" indent="0" algn="l" rtl="0">
              <a:buFont typeface="Wingdings" pitchFamily="2" charset="2"/>
              <a:buChar char="Ø"/>
            </a:pPr>
            <a:r>
              <a:rPr lang="en-US" sz="29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2900" b="1" dirty="0" smtClean="0">
                <a:solidFill>
                  <a:srgbClr val="C00000"/>
                </a:solidFill>
              </a:rPr>
              <a:t>Now, lets watch a scene from </a:t>
            </a:r>
            <a:r>
              <a:rPr lang="en-US" sz="2900" b="1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the film</a:t>
            </a:r>
            <a:endParaRPr lang="en-US" sz="29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None/>
            </a:pPr>
            <a:endParaRPr lang="en-US" sz="18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endParaRPr lang="en-US" sz="1800" b="1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 rtl="0">
              <a:lnSpc>
                <a:spcPct val="110000"/>
              </a:lnSpc>
              <a:buNone/>
            </a:pPr>
            <a:r>
              <a:rPr lang="en-US" sz="4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 no. 1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 to </a:t>
            </a:r>
            <a:r>
              <a:rPr lang="en-US" sz="3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Docs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fill in the 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chart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algn="l" rtl="0">
              <a:lnSpc>
                <a:spcPct val="110000"/>
              </a:lnSpc>
              <a:buNone/>
            </a:pP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“The </a:t>
            </a:r>
            <a:r>
              <a:rPr lang="en-US" sz="3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advantages </a:t>
            </a: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en-US" sz="3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disadvantages</a:t>
            </a:r>
            <a:r>
              <a:rPr lang="en-US" sz="3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l" rtl="0">
              <a:lnSpc>
                <a:spcPct val="110000"/>
              </a:lnSpc>
              <a:buNone/>
            </a:pPr>
            <a:r>
              <a:rPr lang="en-US" sz="3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of  reading a book or watching a film.”</a:t>
            </a:r>
          </a:p>
        </p:txBody>
      </p:sp>
      <p:pic>
        <p:nvPicPr>
          <p:cNvPr id="4" name="Picture 2" descr="C:\Documents and Settings\Owner\Local Settings\Temporary Internet Files\Content.IE5\J20JOOLE\MC90019791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884368" y="188640"/>
            <a:ext cx="1080120" cy="1410034"/>
          </a:xfrm>
          <a:prstGeom prst="rect">
            <a:avLst/>
          </a:prstGeom>
          <a:noFill/>
        </p:spPr>
      </p:pic>
      <p:pic>
        <p:nvPicPr>
          <p:cNvPr id="5" name="Picture 4" descr="C:\Documents and Settings\Owner\Local Settings\Temporary Internet Files\Content.IE5\0K03IR6L\MC900232054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7584" y="188640"/>
            <a:ext cx="1183767" cy="1228758"/>
          </a:xfrm>
          <a:prstGeom prst="rect">
            <a:avLst/>
          </a:prstGeom>
          <a:noFill/>
        </p:spPr>
      </p:pic>
      <p:pic>
        <p:nvPicPr>
          <p:cNvPr id="1028" name="Picture 4" descr="C:\Documents and Settings\Owner\Local Settings\Temporary Internet Files\Content.IE5\ORMXAVRP\MC900441734[1]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08912" y="3140968"/>
            <a:ext cx="1735088" cy="1735088"/>
          </a:xfrm>
          <a:prstGeom prst="rect">
            <a:avLst/>
          </a:prstGeom>
          <a:noFill/>
        </p:spPr>
      </p:pic>
      <p:pic>
        <p:nvPicPr>
          <p:cNvPr id="1029" name="Picture 5" descr="C:\Documents and Settings\Owner\Local Settings\Temporary Internet Files\Content.IE5\Y1ZQ8GPU\MM900283609[1]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209141" y="4149080"/>
            <a:ext cx="690451" cy="6149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3518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7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or Film?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5256584"/>
          </a:xfrm>
        </p:spPr>
        <p:txBody>
          <a:bodyPr>
            <a:normAutofit/>
          </a:bodyPr>
          <a:lstStyle/>
          <a:p>
            <a:pPr marL="0" indent="0" algn="l" rtl="0">
              <a:lnSpc>
                <a:spcPct val="170000"/>
              </a:lnSpc>
              <a:buNone/>
            </a:pPr>
            <a:r>
              <a:rPr lang="en-US" sz="2000" dirty="0" smtClean="0">
                <a:cs typeface="Tahoma" pitchFamily="34" charset="0"/>
              </a:rPr>
              <a:t>Some people say </a:t>
            </a:r>
            <a:r>
              <a:rPr lang="en-US" sz="2000" dirty="0">
                <a:cs typeface="Tahoma" pitchFamily="34" charset="0"/>
              </a:rPr>
              <a:t>that reading the book allows the reader to use his/her own imagination, while the film tells you exactly what the characters look like. They also argue that a film cannot tell you what the characters are thinking, and therefore is less interesting.</a:t>
            </a:r>
          </a:p>
          <a:p>
            <a:pPr marL="0" indent="0" algn="l" rtl="0">
              <a:lnSpc>
                <a:spcPct val="110000"/>
              </a:lnSpc>
              <a:buNone/>
            </a:pPr>
            <a:endParaRPr lang="en-US" sz="2000" b="1" dirty="0" smtClean="0">
              <a:cs typeface="Tahoma" pitchFamily="34" charset="0"/>
            </a:endParaRP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2000" b="1" dirty="0" smtClean="0">
                <a:cs typeface="Tahoma" pitchFamily="34" charset="0"/>
              </a:rPr>
              <a:t>On </a:t>
            </a:r>
            <a:r>
              <a:rPr lang="en-US" sz="2000" b="1" dirty="0">
                <a:cs typeface="Tahoma" pitchFamily="34" charset="0"/>
              </a:rPr>
              <a:t>the other hand</a:t>
            </a:r>
            <a:r>
              <a:rPr lang="en-US" sz="2000" dirty="0">
                <a:cs typeface="Tahoma" pitchFamily="34" charset="0"/>
              </a:rPr>
              <a:t>, people who prefer films to books say that books are often too long, and bore their readers with long descriptions. They claim that a film involves sound, music, pictures and colours, all of which books do not have. In their opinion films are closer to real life and much more fun than books. </a:t>
            </a:r>
          </a:p>
          <a:p>
            <a:pPr marL="0" indent="0" algn="l" rtl="0">
              <a:lnSpc>
                <a:spcPct val="110000"/>
              </a:lnSpc>
              <a:buNone/>
            </a:pPr>
            <a:endParaRPr lang="en-US" sz="9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3664900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ctrTitle"/>
          </p:nvPr>
        </p:nvSpPr>
        <p:spPr>
          <a:xfrm>
            <a:off x="971600" y="620688"/>
            <a:ext cx="7772400" cy="1584920"/>
          </a:xfrm>
        </p:spPr>
        <p:txBody>
          <a:bodyPr>
            <a:normAutofit/>
          </a:bodyPr>
          <a:lstStyle/>
          <a:p>
            <a:r>
              <a:rPr lang="en-US" sz="3600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 no. 2</a:t>
            </a:r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makes a great story?</a:t>
            </a:r>
            <a:endParaRPr lang="he-IL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Owner\Local Settings\Temporary Internet Files\Content.IE5\31BDJ4VP\MC9002812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86741"/>
            <a:ext cx="1440160" cy="1614067"/>
          </a:xfrm>
          <a:prstGeom prst="rect">
            <a:avLst/>
          </a:prstGeom>
          <a:noFill/>
        </p:spPr>
      </p:pic>
      <p:pic>
        <p:nvPicPr>
          <p:cNvPr id="5" name="Picture 3" descr="C:\Documents and Settings\Owner\Local Settings\Temporary Internet Files\Content.IE5\67IX34Q1\MC90023244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0"/>
            <a:ext cx="1907704" cy="1146820"/>
          </a:xfrm>
          <a:prstGeom prst="rect">
            <a:avLst/>
          </a:prstGeom>
          <a:noFill/>
        </p:spPr>
      </p:pic>
      <p:pic>
        <p:nvPicPr>
          <p:cNvPr id="6" name="Picture 4" descr="C:\Documents and Settings\Owner\Local Settings\Temporary Internet Files\Content.IE5\TD1Z4SLP\MC90023298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380312" y="2132856"/>
            <a:ext cx="1654761" cy="1643928"/>
          </a:xfrm>
          <a:prstGeom prst="rect">
            <a:avLst/>
          </a:prstGeom>
          <a:noFill/>
        </p:spPr>
      </p:pic>
      <p:pic>
        <p:nvPicPr>
          <p:cNvPr id="7" name="Picture 8" descr="C:\Documents and Settings\Owner\Local Settings\Temporary Internet Files\Content.IE5\TD1Z4SLP\MC90025064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941168"/>
            <a:ext cx="1512168" cy="1442508"/>
          </a:xfrm>
          <a:prstGeom prst="rect">
            <a:avLst/>
          </a:prstGeom>
          <a:noFill/>
        </p:spPr>
      </p:pic>
      <p:sp>
        <p:nvSpPr>
          <p:cNvPr id="8" name="מלבן 7"/>
          <p:cNvSpPr/>
          <p:nvPr/>
        </p:nvSpPr>
        <p:spPr>
          <a:xfrm>
            <a:off x="251520" y="2567220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l" rtl="0"/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a. What do you prefer – reading a book                     or watching a film?</a:t>
            </a:r>
          </a:p>
          <a:p>
            <a:pPr marL="514350" indent="-514350" algn="l" rtl="0">
              <a:buNone/>
            </a:pP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 rtl="0">
              <a:lnSpc>
                <a:spcPct val="150000"/>
              </a:lnSpc>
              <a:buNone/>
            </a:pPr>
            <a:r>
              <a:rPr 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write your answer </a:t>
            </a:r>
            <a:r>
              <a:rPr lang="en-US" sz="2800" b="1" dirty="0" smtClean="0">
                <a:solidFill>
                  <a:srgbClr val="FF0000"/>
                </a:solidFill>
                <a:hlinkClick r:id="rId6"/>
              </a:rPr>
              <a:t>in the second chart</a:t>
            </a:r>
            <a:r>
              <a:rPr lang="en-US" sz="2800" b="1" dirty="0" smtClean="0">
                <a:solidFill>
                  <a:srgbClr val="FF0000"/>
                </a:solidFill>
              </a:rPr>
              <a:t>:  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I would choose to read a book/watch a film </a:t>
            </a:r>
            <a:r>
              <a:rPr lang="en-US" sz="2000" i="1" dirty="0" smtClean="0">
                <a:solidFill>
                  <a:srgbClr val="FF0000"/>
                </a:solidFill>
              </a:rPr>
              <a:t>[choose one] </a:t>
            </a:r>
            <a:r>
              <a:rPr lang="en-US" sz="2800" dirty="0" smtClean="0"/>
              <a:t>because…………………</a:t>
            </a:r>
          </a:p>
          <a:p>
            <a:pPr algn="l" rtl="0"/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endParaRPr lang="en-US" sz="2800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/>
            <a:r>
              <a:rPr lang="en-US" sz="2800" b="1" dirty="0" smtClean="0">
                <a:solidFill>
                  <a:srgbClr val="4E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 rtl="0">
              <a:buNone/>
            </a:pPr>
            <a:endParaRPr lang="en-US" sz="2800" dirty="0" smtClean="0"/>
          </a:p>
          <a:p>
            <a:pPr marL="514350" indent="-514350" algn="l" rtl="0">
              <a:buNone/>
            </a:pP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CHECK THIS OUT!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9166792" cy="5502352"/>
          </a:xfrm>
        </p:spPr>
        <p:txBody>
          <a:bodyPr>
            <a:normAutofit fontScale="40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sz="6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 the following passage: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I’m a lot smaller than a laptop and much easier to carry, too.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I need neither electricity nor updating to make me ‘feel like new’.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You can share me with your friends or even give me away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or put me down anywhere to pick up the next rainy day.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Your grandparents and parents all enjoyed me, as well.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6000" dirty="0" smtClean="0"/>
              <a:t>Just ask them and see how I ring a bell.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4500" dirty="0" smtClean="0"/>
              <a:t>                 					</a:t>
            </a:r>
            <a:r>
              <a:rPr lang="en-US" sz="4500" b="1" dirty="0" smtClean="0"/>
              <a:t>Signed:  </a:t>
            </a:r>
            <a:r>
              <a:rPr lang="en-US" sz="4500" b="1" i="1" dirty="0" smtClean="0"/>
              <a:t>THE BOOK</a:t>
            </a:r>
            <a:endParaRPr lang="en-US" sz="5000" dirty="0" smtClean="0"/>
          </a:p>
        </p:txBody>
      </p:sp>
      <p:pic>
        <p:nvPicPr>
          <p:cNvPr id="1029" name="Picture 5" descr="C:\Documents and Settings\Owner\Local Settings\Temporary Internet Files\Content.IE5\OJJN9JK9\MP90043182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96752" cy="1196752"/>
          </a:xfrm>
          <a:prstGeom prst="rect">
            <a:avLst/>
          </a:prstGeom>
          <a:noFill/>
        </p:spPr>
      </p:pic>
      <p:pic>
        <p:nvPicPr>
          <p:cNvPr id="1030" name="Picture 6" descr="C:\Documents and Settings\Owner\Local Settings\Temporary Internet Files\Content.IE5\J20JOOLE\MC90002338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221088"/>
            <a:ext cx="962861" cy="11332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makes a great story?</a:t>
            </a:r>
            <a:endParaRPr lang="he-IL" sz="44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1412776"/>
            <a:ext cx="8503920" cy="5445224"/>
          </a:xfrm>
        </p:spPr>
        <p:txBody>
          <a:bodyPr>
            <a:normAutofit lnSpcReduction="10000"/>
          </a:bodyPr>
          <a:lstStyle/>
          <a:p>
            <a:pPr marL="514350" indent="-514350" algn="l" rtl="0">
              <a:buNone/>
            </a:pPr>
            <a:r>
              <a:rPr lang="en-US" sz="2400" b="1" dirty="0" smtClean="0">
                <a:solidFill>
                  <a:srgbClr val="4E3F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choose a book/ film? Why? </a:t>
            </a:r>
          </a:p>
          <a:p>
            <a:pPr marL="514350" indent="-514350" algn="l" rtl="0">
              <a:lnSpc>
                <a:spcPct val="110000"/>
              </a:lnSpc>
              <a:buNone/>
            </a:pPr>
            <a:endParaRPr lang="en-US" sz="400" b="1" dirty="0" smtClean="0">
              <a:solidFill>
                <a:srgbClr val="218F4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 algn="l" rtl="0">
              <a:buNone/>
            </a:pPr>
            <a:r>
              <a:rPr lang="en-US" b="1" dirty="0" smtClean="0">
                <a:solidFill>
                  <a:srgbClr val="218F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  is  what  some of the things you  said….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It’s exciting.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The characters  are interesting.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We can feel what the characters are feeling.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Dangerous things happen.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We learn new facts.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A problem or mystery is solved.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There is a surprise.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It’s funny.</a:t>
            </a:r>
          </a:p>
          <a:p>
            <a:pPr marL="514350" indent="-514350" algn="l" rtl="0">
              <a:buAutoNum type="arabicPeriod"/>
            </a:pPr>
            <a:r>
              <a:rPr lang="en-US" b="1" dirty="0" smtClean="0"/>
              <a:t>It teaches us a lesson about life.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827584" y="836712"/>
            <a:ext cx="43293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l" rtl="0">
              <a:spcBef>
                <a:spcPct val="20000"/>
              </a:spcBef>
              <a:buClr>
                <a:srgbClr val="D16349"/>
              </a:buClr>
              <a:buSzPct val="85000"/>
            </a:pP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discussion:</a:t>
            </a:r>
          </a:p>
        </p:txBody>
      </p:sp>
    </p:spTree>
    <p:extLst>
      <p:ext uri="{BB962C8B-B14F-4D97-AF65-F5344CB8AC3E}">
        <p14:creationId xmlns:p14="http://schemas.microsoft.com/office/powerpoint/2010/main" val="23690600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353</TotalTime>
  <Words>457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אזרחי</vt:lpstr>
      <vt:lpstr> English Lessons by  Miri Johnson</vt:lpstr>
      <vt:lpstr>Many famous novels are often made into films</vt:lpstr>
      <vt:lpstr>Book or Film?</vt:lpstr>
      <vt:lpstr>Book or Film?</vt:lpstr>
      <vt:lpstr>Exercise  no. 2 What makes a great story?</vt:lpstr>
      <vt:lpstr>CHECK THIS OUT!</vt:lpstr>
      <vt:lpstr>What makes a great story?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Choice – Unit 3</dc:title>
  <dc:creator>OWNER</dc:creator>
  <cp:lastModifiedBy>Windows User</cp:lastModifiedBy>
  <cp:revision>38</cp:revision>
  <dcterms:created xsi:type="dcterms:W3CDTF">2011-01-03T08:07:32Z</dcterms:created>
  <dcterms:modified xsi:type="dcterms:W3CDTF">2012-11-25T12:40:50Z</dcterms:modified>
</cp:coreProperties>
</file>