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64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3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590" autoAdjust="0"/>
  </p:normalViewPr>
  <p:slideViewPr>
    <p:cSldViewPr>
      <p:cViewPr>
        <p:scale>
          <a:sx n="76" d="100"/>
          <a:sy n="76" d="100"/>
        </p:scale>
        <p:origin x="-523" y="9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1EA7-35E1-4DC1-BA9C-88E8B302C98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ג'/כסלו/תשע"ד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4E9E-76AC-4937-A4BA-DB9D347B12F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1EA7-35E1-4DC1-BA9C-88E8B302C98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ג'/כסלו/תשע"ד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4E9E-76AC-4937-A4BA-DB9D347B12F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1EA7-35E1-4DC1-BA9C-88E8B302C98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ג'/כסלו/תשע"ד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4E9E-76AC-4937-A4BA-DB9D347B12F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1EA7-35E1-4DC1-BA9C-88E8B302C98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ג'/כסלו/תשע"ד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4E9E-76AC-4937-A4BA-DB9D347B12F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1EA7-35E1-4DC1-BA9C-88E8B302C98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ג'/כסלו/תשע"ד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4E9E-76AC-4937-A4BA-DB9D347B12F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1EA7-35E1-4DC1-BA9C-88E8B302C98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ג'/כסלו/תשע"ד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4E9E-76AC-4937-A4BA-DB9D347B12F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1EA7-35E1-4DC1-BA9C-88E8B302C98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ג'/כסלו/תשע"ד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4E9E-76AC-4937-A4BA-DB9D347B12F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1EA7-35E1-4DC1-BA9C-88E8B302C98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ג'/כסלו/תשע"ד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4E9E-76AC-4937-A4BA-DB9D347B12F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1EA7-35E1-4DC1-BA9C-88E8B302C98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ג'/כסלו/תשע"ד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4E9E-76AC-4937-A4BA-DB9D347B12F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1EA7-35E1-4DC1-BA9C-88E8B302C98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ג'/כסלו/תשע"ד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4E9E-76AC-4937-A4BA-DB9D347B12F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1EA7-35E1-4DC1-BA9C-88E8B302C98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ג'/כסלו/תשע"ד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E84E9E-76AC-4937-A4BA-DB9D347B12F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AE84E9E-76AC-4937-A4BA-DB9D347B12F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D101EA7-35E1-4DC1-BA9C-88E8B302C98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ג'/כסלו/תשע"ד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ocs.google.com/forms/d/1BC7-NTfrnYL5qkPJUVv_mNZ-QVsUE7_Ij7uT2T-Xu-o/edi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ighmath.haifa.ac.il/index.php?option=com_content&amp;task=view&amp;id=2696&amp;Itemid=999999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highmath.haifa.ac.il/index.php?option=com_content&amp;task=view&amp;id=2695&amp;Itemid=99999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246667"/>
              </p:ext>
            </p:extLst>
          </p:nvPr>
        </p:nvGraphicFramePr>
        <p:xfrm>
          <a:off x="1691681" y="3717032"/>
          <a:ext cx="5307260" cy="1825192"/>
        </p:xfrm>
        <a:graphic>
          <a:graphicData uri="http://schemas.openxmlformats.org/drawingml/2006/table">
            <a:tbl>
              <a:tblPr rtl="1"/>
              <a:tblGrid>
                <a:gridCol w="2005580"/>
                <a:gridCol w="3301680"/>
              </a:tblGrid>
              <a:tr h="363956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שם ביה"ס, רשות: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 smtClean="0">
                          <a:effectLst/>
                          <a:latin typeface="Derive Unicode" pitchFamily="49" charset="0"/>
                          <a:ea typeface="Derive Unicode" pitchFamily="49" charset="0"/>
                          <a:cs typeface="Derive Unicode" pitchFamily="49" charset="0"/>
                        </a:rPr>
                        <a:t>מקיף ו' אשדוד</a:t>
                      </a:r>
                      <a:endParaRPr lang="en-US" sz="1800" dirty="0">
                        <a:effectLst/>
                        <a:latin typeface="Derive Unicode" pitchFamily="49" charset="0"/>
                        <a:ea typeface="Derive Unicode" pitchFamily="49" charset="0"/>
                        <a:cs typeface="Derive Unicode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956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שם המורה: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 smtClean="0">
                          <a:latin typeface="Derive Unicode" pitchFamily="49" charset="0"/>
                          <a:ea typeface="Derive Unicode" pitchFamily="49" charset="0"/>
                          <a:cs typeface="Derive Unicode" pitchFamily="49" charset="0"/>
                        </a:rPr>
                        <a:t>סיגל אבוטבול, מיכאל רוזן וחגית הנר</a:t>
                      </a:r>
                      <a:endParaRPr lang="en-US" sz="1800" dirty="0" smtClean="0">
                        <a:latin typeface="Derive Unicode" pitchFamily="49" charset="0"/>
                        <a:ea typeface="Derive Unicode" pitchFamily="49" charset="0"/>
                        <a:cs typeface="Derive Unicode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956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שם המדריכה: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 smtClean="0">
                          <a:effectLst/>
                          <a:latin typeface="Derive Unicode" pitchFamily="49" charset="0"/>
                          <a:ea typeface="Derive Unicode" pitchFamily="49" charset="0"/>
                          <a:cs typeface="Derive Unicode" pitchFamily="49" charset="0"/>
                        </a:rPr>
                        <a:t>נורית היינה</a:t>
                      </a:r>
                      <a:endParaRPr lang="en-US" sz="1800" dirty="0">
                        <a:effectLst/>
                        <a:latin typeface="Derive Unicode" pitchFamily="49" charset="0"/>
                        <a:ea typeface="Derive Unicode" pitchFamily="49" charset="0"/>
                        <a:cs typeface="Derive Unicode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30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שם הפעילות: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 smtClean="0">
                          <a:effectLst/>
                          <a:latin typeface="Derive Unicode" pitchFamily="49" charset="0"/>
                          <a:ea typeface="Derive Unicode" pitchFamily="49" charset="0"/>
                          <a:cs typeface="Derive Unicode" pitchFamily="49" charset="0"/>
                        </a:rPr>
                        <a:t>מתמטיקה בחיי היום יום ומספרים מכוונים</a:t>
                      </a:r>
                      <a:endParaRPr lang="en-US" sz="1800" dirty="0">
                        <a:effectLst/>
                        <a:latin typeface="Derive Unicode" pitchFamily="49" charset="0"/>
                        <a:ea typeface="Derive Unicode" pitchFamily="49" charset="0"/>
                        <a:cs typeface="Derive Unicode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91" name="תמונה 3" descr="3454_Davidson_logo_cmy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928688"/>
            <a:ext cx="73342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תמונה 12" descr="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3597" y="2060848"/>
            <a:ext cx="1901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תמונה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תמונה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124575"/>
            <a:ext cx="9144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09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000">
                <a:solidFill>
                  <a:prstClr val="black"/>
                </a:solidFill>
                <a:cs typeface="Times New Roman" pitchFamily="18" charset="0"/>
              </a:rPr>
              <a:t/>
            </a:r>
            <a:br>
              <a:rPr lang="en-US" sz="1000">
                <a:solidFill>
                  <a:prstClr val="black"/>
                </a:solidFill>
                <a:cs typeface="Times New Roman" pitchFamily="18" charset="0"/>
              </a:rPr>
            </a:br>
            <a:endParaRPr lang="en-US">
              <a:solidFill>
                <a:prstClr val="black"/>
              </a:solidFill>
            </a:endParaRPr>
          </a:p>
        </p:txBody>
      </p:sp>
      <p:sp>
        <p:nvSpPr>
          <p:cNvPr id="3097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he-IL">
              <a:solidFill>
                <a:prstClr val="black"/>
              </a:solidFill>
            </a:endParaRPr>
          </a:p>
        </p:txBody>
      </p:sp>
      <p:sp>
        <p:nvSpPr>
          <p:cNvPr id="309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he-IL">
              <a:solidFill>
                <a:prstClr val="black"/>
              </a:solidFill>
            </a:endParaRPr>
          </a:p>
        </p:txBody>
      </p:sp>
      <p:sp>
        <p:nvSpPr>
          <p:cNvPr id="3099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he-IL" sz="3600">
                <a:solidFill>
                  <a:prstClr val="black"/>
                </a:solidFill>
                <a:cs typeface="Times New Roman" pitchFamily="18" charset="0"/>
              </a:rPr>
              <a:t>     </a:t>
            </a:r>
            <a:endParaRPr lang="en-US" sz="900">
              <a:solidFill>
                <a:prstClr val="black"/>
              </a:solidFill>
            </a:endParaRPr>
          </a:p>
          <a:p>
            <a:pPr algn="l" rtl="0" eaLnBrk="0" hangingPunct="0"/>
            <a:endParaRPr lang="en-US">
              <a:solidFill>
                <a:prstClr val="black"/>
              </a:solidFill>
            </a:endParaRPr>
          </a:p>
        </p:txBody>
      </p:sp>
      <p:sp>
        <p:nvSpPr>
          <p:cNvPr id="3100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he-IL">
              <a:solidFill>
                <a:prstClr val="black"/>
              </a:solidFill>
            </a:endParaRPr>
          </a:p>
        </p:txBody>
      </p:sp>
      <p:sp>
        <p:nvSpPr>
          <p:cNvPr id="3101" name="Rectangle 19"/>
          <p:cNvSpPr>
            <a:spLocks noChangeArrowheads="1"/>
          </p:cNvSpPr>
          <p:nvPr/>
        </p:nvSpPr>
        <p:spPr bwMode="auto">
          <a:xfrm flipH="1">
            <a:off x="642938" y="0"/>
            <a:ext cx="71437" cy="6858000"/>
          </a:xfrm>
          <a:prstGeom prst="rect">
            <a:avLst/>
          </a:prstGeom>
          <a:solidFill>
            <a:srgbClr val="FFFFFF"/>
          </a:solidFill>
          <a:ln w="9525">
            <a:solidFill>
              <a:srgbClr val="31849B"/>
            </a:solidFill>
            <a:miter lim="800000"/>
            <a:headEnd/>
            <a:tailEnd/>
          </a:ln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102" name="Rectangle 19"/>
          <p:cNvSpPr>
            <a:spLocks noChangeArrowheads="1"/>
          </p:cNvSpPr>
          <p:nvPr/>
        </p:nvSpPr>
        <p:spPr bwMode="auto">
          <a:xfrm flipH="1">
            <a:off x="8429625" y="0"/>
            <a:ext cx="71438" cy="6858000"/>
          </a:xfrm>
          <a:prstGeom prst="rect">
            <a:avLst/>
          </a:prstGeom>
          <a:solidFill>
            <a:srgbClr val="FFFFFF"/>
          </a:solidFill>
          <a:ln w="9525">
            <a:solidFill>
              <a:srgbClr val="31849B"/>
            </a:solidFill>
            <a:miter lim="800000"/>
            <a:headEnd/>
            <a:tailEnd/>
          </a:ln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7543800" cy="4392489"/>
          </a:xfrm>
        </p:spPr>
        <p:txBody>
          <a:bodyPr>
            <a:normAutofit fontScale="90000"/>
          </a:bodyPr>
          <a:lstStyle/>
          <a:p>
            <a:pPr algn="r"/>
            <a:r>
              <a:rPr lang="he-IL" dirty="0">
                <a:solidFill>
                  <a:srgbClr val="8F3599"/>
                </a:solidFill>
              </a:rPr>
              <a:t>פעילות מתמטית מקוונת בנושא</a:t>
            </a:r>
            <a:r>
              <a:rPr lang="he-IL" dirty="0" smtClean="0">
                <a:solidFill>
                  <a:srgbClr val="8F3599"/>
                </a:solidFill>
              </a:rPr>
              <a:t>:</a:t>
            </a:r>
            <a:br>
              <a:rPr lang="he-IL" dirty="0" smtClean="0">
                <a:solidFill>
                  <a:srgbClr val="8F3599"/>
                </a:solidFill>
              </a:rPr>
            </a:br>
            <a:r>
              <a:rPr lang="he-IL" b="1" dirty="0"/>
              <a:t>חיבור וחיסור מספרים מכוונים</a:t>
            </a:r>
            <a:br>
              <a:rPr lang="he-IL" b="1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5808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 smtClean="0"/>
              <a:t>פעילות מול מחשב: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spcAft>
                <a:spcPts val="1200"/>
              </a:spcAft>
              <a:buNone/>
            </a:pPr>
            <a:r>
              <a:rPr lang="he-IL" sz="4000" dirty="0" smtClean="0"/>
              <a:t>הכנס </a:t>
            </a:r>
            <a:r>
              <a:rPr lang="he-IL" sz="4000" dirty="0"/>
              <a:t>ל</a:t>
            </a:r>
            <a:r>
              <a:rPr lang="he-IL" sz="4000" u="sng" dirty="0">
                <a:hlinkClick r:id="rId2"/>
              </a:rPr>
              <a:t> מתמטיקה בחיי </a:t>
            </a:r>
            <a:r>
              <a:rPr lang="he-IL" sz="4000" u="sng" dirty="0" smtClean="0">
                <a:hlinkClick r:id="rId2"/>
              </a:rPr>
              <a:t>היומיום</a:t>
            </a:r>
            <a:endParaRPr lang="he-IL" sz="4000" dirty="0"/>
          </a:p>
          <a:p>
            <a:pPr marL="0" indent="0" algn="ctr">
              <a:spcAft>
                <a:spcPts val="1200"/>
              </a:spcAft>
              <a:buNone/>
            </a:pPr>
            <a:r>
              <a:rPr lang="he-IL" sz="4000" dirty="0" smtClean="0"/>
              <a:t>וענה </a:t>
            </a:r>
            <a:r>
              <a:rPr lang="he-IL" sz="4000" dirty="0"/>
              <a:t>על השאלות שבטופס.</a:t>
            </a:r>
            <a:endParaRPr lang="en-US" sz="4000" dirty="0"/>
          </a:p>
          <a:p>
            <a:pPr marL="0" indent="0">
              <a:buNone/>
            </a:pPr>
            <a:r>
              <a:rPr lang="he-IL" dirty="0"/>
              <a:t> </a:t>
            </a:r>
            <a:endParaRPr lang="en-US" dirty="0"/>
          </a:p>
        </p:txBody>
      </p:sp>
      <p:pic>
        <p:nvPicPr>
          <p:cNvPr id="4" name="תמונה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790575" cy="612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684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1412776"/>
            <a:ext cx="7465640" cy="4800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/>
              <a:t>שיחת טלפון בין שתי חברות טובות, האחת מתגוררת בשוודיה והשנייה בישראל: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he-IL" b="1" i="1" dirty="0"/>
              <a:t>הישראלית:</a:t>
            </a:r>
            <a:r>
              <a:rPr lang="he-IL" dirty="0"/>
              <a:t> היום התעוררתי ב- 6:00 בבוקר, היה כ"כ קר, רק 15 מעלות!, ועכשיו בערב את לא תאמיני...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he-IL" b="1" i="1" dirty="0"/>
              <a:t>השוודית:</a:t>
            </a:r>
            <a:r>
              <a:rPr lang="he-IL" dirty="0"/>
              <a:t> אני יודעת בדיוק כמה מעלות אצלכם, הרי אני עוקבת באדיקות אחרי חדשות מזג האוויר בישראל. אצלנו פותחים את הבוקר עם  4 -  מעלות!!!, אמנם בהמשך היום המצב משתנה, ואני אפתיע אותך ואגלה לך שעכשיו בישראל ובשוודיה יש את אותה הטמפרטורה בדיוק!!! </a:t>
            </a:r>
            <a:endParaRPr lang="en-US" dirty="0"/>
          </a:p>
          <a:p>
            <a:endParaRPr lang="he-IL" dirty="0"/>
          </a:p>
        </p:txBody>
      </p:sp>
      <p:pic>
        <p:nvPicPr>
          <p:cNvPr id="2050" name="Picture 2" descr="C:\Users\hayne\AppData\Local\Microsoft\Windows\Temporary Internet Files\Content.IE5\NR0NWKOZ\MC9003101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535" y="332656"/>
            <a:ext cx="1352741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ayne\AppData\Local\Microsoft\Windows\Temporary Internet Files\Content.IE5\L38QMJXN\MC90037011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64096" cy="159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07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 במחברת: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 smtClean="0"/>
              <a:t>1). </a:t>
            </a:r>
            <a:r>
              <a:rPr lang="he-IL" dirty="0"/>
              <a:t>מה לדעתך קרה בכל מקום</a:t>
            </a:r>
            <a:r>
              <a:rPr lang="he-IL" dirty="0" smtClean="0"/>
              <a:t>?</a:t>
            </a:r>
          </a:p>
          <a:p>
            <a:pPr marL="0" indent="0">
              <a:buNone/>
            </a:pPr>
            <a:r>
              <a:rPr lang="he-IL" dirty="0"/>
              <a:t> </a:t>
            </a:r>
            <a:endParaRPr lang="en-US" dirty="0"/>
          </a:p>
          <a:p>
            <a:pPr marL="0" indent="0">
              <a:buNone/>
            </a:pPr>
            <a:r>
              <a:rPr lang="he-IL" dirty="0"/>
              <a:t>2). האם קיימת יותר מאפשרות אחת? אם כן, כמה אפשרויות קיימות? אם לא, מדוע?</a:t>
            </a:r>
            <a:endParaRPr lang="en-US" dirty="0"/>
          </a:p>
          <a:p>
            <a:pPr marL="0" indent="0">
              <a:buNone/>
            </a:pPr>
            <a:r>
              <a:rPr lang="he-IL" dirty="0"/>
              <a:t> </a:t>
            </a:r>
            <a:endParaRPr lang="en-US" dirty="0"/>
          </a:p>
          <a:p>
            <a:pPr marL="0" indent="0">
              <a:buNone/>
            </a:pPr>
            <a:r>
              <a:rPr lang="he-IL" dirty="0"/>
              <a:t>3). האם ייתכן כי בשני המקומות הייתה </a:t>
            </a:r>
            <a:r>
              <a:rPr lang="he-IL" b="1" u="sng" dirty="0"/>
              <a:t>עלייה</a:t>
            </a:r>
            <a:r>
              <a:rPr lang="he-IL" dirty="0"/>
              <a:t> </a:t>
            </a:r>
            <a:r>
              <a:rPr lang="he-IL" dirty="0" err="1"/>
              <a:t>בטמפ</a:t>
            </a:r>
            <a:r>
              <a:rPr lang="he-IL" dirty="0"/>
              <a:t>'? הצג תרגיל מתאים: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(+</a:t>
            </a:r>
            <a:r>
              <a:rPr lang="en-US" dirty="0"/>
              <a:t>15)+ ____   = (-4) +   ____                                    </a:t>
            </a:r>
          </a:p>
          <a:p>
            <a:pPr marL="0" indent="0">
              <a:buNone/>
            </a:pPr>
            <a:r>
              <a:rPr lang="he-IL" dirty="0"/>
              <a:t>4). האם ייתכן כי בשני המקומות הייתה </a:t>
            </a:r>
            <a:r>
              <a:rPr lang="he-IL" b="1" u="sng" dirty="0"/>
              <a:t>ירידה</a:t>
            </a:r>
            <a:r>
              <a:rPr lang="he-IL" dirty="0"/>
              <a:t> </a:t>
            </a:r>
            <a:r>
              <a:rPr lang="he-IL" dirty="0" err="1"/>
              <a:t>בטמפ</a:t>
            </a:r>
            <a:r>
              <a:rPr lang="he-IL" dirty="0"/>
              <a:t>'? הצג תרגיל מתאים: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(+15)+ ____   = (-4) +   ____                                    </a:t>
            </a:r>
          </a:p>
          <a:p>
            <a:endParaRPr lang="he-IL" dirty="0"/>
          </a:p>
        </p:txBody>
      </p:sp>
      <p:pic>
        <p:nvPicPr>
          <p:cNvPr id="4" name="תמונה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6672"/>
            <a:ext cx="793750" cy="758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809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/>
              <a:t>במחברת: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 smtClean="0"/>
              <a:t>5). </a:t>
            </a:r>
            <a:r>
              <a:rPr lang="he-IL" dirty="0"/>
              <a:t>האם ייתכן כי בישראל הייתה ירידה בטמפ' ובשוודיה עלייה </a:t>
            </a:r>
            <a:r>
              <a:rPr lang="he-IL" dirty="0" err="1"/>
              <a:t>בטמפ</a:t>
            </a:r>
            <a:r>
              <a:rPr lang="he-IL" dirty="0"/>
              <a:t>'? הצג תרגיל מתאים: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(+15)+ ____   = (-4) +   ____                                    </a:t>
            </a:r>
          </a:p>
          <a:p>
            <a:pPr marL="0" indent="0">
              <a:buNone/>
            </a:pPr>
            <a:r>
              <a:rPr lang="he-IL" dirty="0"/>
              <a:t>6). האם ייתכן כי בישראל הייתה עלייה בטמפ' ובשוודיה ירידה </a:t>
            </a:r>
            <a:r>
              <a:rPr lang="he-IL" dirty="0" err="1"/>
              <a:t>בטמפ</a:t>
            </a:r>
            <a:r>
              <a:rPr lang="he-IL" dirty="0"/>
              <a:t>'? הצג תרגיל מתאים: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(+15)+ ____   = (-4 )+   ____                                    </a:t>
            </a:r>
          </a:p>
          <a:p>
            <a:pPr marL="0" indent="0">
              <a:buNone/>
            </a:pPr>
            <a:r>
              <a:rPr lang="he-IL" dirty="0"/>
              <a:t>7). האם ייתכן כי חיבור של שני מספרים שליליים יהיה שווה לחיבור של שני מספרים חיוביים?</a:t>
            </a:r>
            <a:endParaRPr lang="en-US" dirty="0"/>
          </a:p>
          <a:p>
            <a:pPr marL="0" indent="0">
              <a:buNone/>
            </a:pPr>
            <a:r>
              <a:rPr lang="he-IL" dirty="0"/>
              <a:t> </a:t>
            </a:r>
            <a:endParaRPr lang="en-US" dirty="0"/>
          </a:p>
          <a:p>
            <a:pPr marL="0" indent="0">
              <a:buNone/>
            </a:pPr>
            <a:r>
              <a:rPr lang="he-IL" dirty="0"/>
              <a:t>8). </a:t>
            </a:r>
            <a:r>
              <a:rPr lang="he-IL" dirty="0" smtClean="0"/>
              <a:t>נסחו </a:t>
            </a:r>
            <a:r>
              <a:rPr lang="he-IL" dirty="0"/>
              <a:t>כלל מתאים.</a:t>
            </a:r>
            <a:endParaRPr lang="en-US" dirty="0"/>
          </a:p>
          <a:p>
            <a:endParaRPr lang="he-IL" dirty="0"/>
          </a:p>
        </p:txBody>
      </p:sp>
      <p:pic>
        <p:nvPicPr>
          <p:cNvPr id="4" name="תמונה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6672"/>
            <a:ext cx="793750" cy="758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143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/>
              <a:t>פעילות </a:t>
            </a:r>
            <a:r>
              <a:rPr lang="he-IL" b="1" dirty="0"/>
              <a:t>מול מחשב: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sz="3000" dirty="0"/>
              <a:t>9). העזר </a:t>
            </a:r>
            <a:r>
              <a:rPr lang="he-IL" sz="3000" u="sng" dirty="0">
                <a:hlinkClick r:id="rId3"/>
              </a:rPr>
              <a:t>בישומון (מספרים מכוונים עם קשתות)</a:t>
            </a:r>
            <a:r>
              <a:rPr lang="he-IL" sz="3000" dirty="0"/>
              <a:t> כדי להשלים את המספרים החסרים:</a:t>
            </a:r>
            <a:endParaRPr lang="en-US" sz="3000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pPr marL="0" indent="0">
              <a:buNone/>
            </a:pPr>
            <a:endParaRPr lang="he-IL" dirty="0" smtClean="0"/>
          </a:p>
        </p:txBody>
      </p:sp>
      <p:pic>
        <p:nvPicPr>
          <p:cNvPr id="4" name="תמונה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332656"/>
            <a:ext cx="1224915" cy="9486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571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8" name="אובייקט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808208"/>
              </p:ext>
            </p:extLst>
          </p:nvPr>
        </p:nvGraphicFramePr>
        <p:xfrm>
          <a:off x="2123728" y="3573016"/>
          <a:ext cx="52959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משוואה" r:id="rId5" imgW="5295600" imgH="1574640" progId="Equation.3">
                  <p:embed/>
                </p:oleObj>
              </mc:Choice>
              <mc:Fallback>
                <p:oleObj name="משוואה" r:id="rId5" imgW="5295600" imgH="1574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3728" y="3573016"/>
                        <a:ext cx="5295900" cy="157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326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/>
              <a:t>פעילות מול מחשב: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r>
              <a:rPr lang="he-IL" dirty="0" smtClean="0"/>
              <a:t>10</a:t>
            </a:r>
            <a:r>
              <a:rPr lang="he-IL" dirty="0" smtClean="0"/>
              <a:t>) </a:t>
            </a:r>
            <a:r>
              <a:rPr lang="he-IL" dirty="0"/>
              <a:t>בדוק עם שכנך: </a:t>
            </a:r>
            <a:endParaRPr lang="en-US" dirty="0"/>
          </a:p>
          <a:p>
            <a:pPr marL="662940" lvl="2" indent="0">
              <a:buNone/>
            </a:pPr>
            <a:r>
              <a:rPr lang="he-IL" sz="2200" dirty="0"/>
              <a:t>- האם קיבלתם את אותם האפשרויות?</a:t>
            </a:r>
            <a:endParaRPr lang="en-US" sz="2200" dirty="0"/>
          </a:p>
          <a:p>
            <a:pPr marL="662940" lvl="2" indent="0">
              <a:buNone/>
            </a:pPr>
            <a:r>
              <a:rPr lang="he-IL" sz="2200" dirty="0"/>
              <a:t>- באילו תרגילים יצאו אותן תשובות ומתי יצאו תשובות שונות?</a:t>
            </a:r>
            <a:endParaRPr lang="en-US" sz="2200" dirty="0"/>
          </a:p>
          <a:p>
            <a:pPr marL="0" indent="0">
              <a:buNone/>
            </a:pPr>
            <a:r>
              <a:rPr lang="he-IL" dirty="0"/>
              <a:t>11</a:t>
            </a:r>
            <a:r>
              <a:rPr lang="he-IL" dirty="0" smtClean="0"/>
              <a:t>) </a:t>
            </a:r>
            <a:r>
              <a:rPr lang="he-IL" dirty="0"/>
              <a:t>נסח כללים </a:t>
            </a:r>
            <a:r>
              <a:rPr lang="he-IL" dirty="0" smtClean="0"/>
              <a:t>מסכמים</a:t>
            </a:r>
            <a:endParaRPr lang="en-US" dirty="0"/>
          </a:p>
          <a:p>
            <a:endParaRPr lang="he-IL" dirty="0"/>
          </a:p>
        </p:txBody>
      </p:sp>
      <p:pic>
        <p:nvPicPr>
          <p:cNvPr id="4" name="תמונה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332656"/>
            <a:ext cx="1224915" cy="948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092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שיעורי בית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5536" y="1412776"/>
            <a:ext cx="7620000" cy="4800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1</a:t>
            </a:r>
            <a:r>
              <a:rPr lang="he-IL" dirty="0" smtClean="0"/>
              <a:t>) </a:t>
            </a:r>
            <a:r>
              <a:rPr lang="he-IL" dirty="0" smtClean="0"/>
              <a:t>העזר </a:t>
            </a:r>
            <a:r>
              <a:rPr lang="he-IL" u="sng" dirty="0" smtClean="0">
                <a:hlinkClick r:id="rId2"/>
              </a:rPr>
              <a:t>בישומון (מספרים מכוונים עם חצים)</a:t>
            </a:r>
            <a:r>
              <a:rPr lang="he-IL" dirty="0" smtClean="0"/>
              <a:t> ובנה תרגילים נוספים.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2</a:t>
            </a:r>
            <a:r>
              <a:rPr lang="he-IL" dirty="0" smtClean="0"/>
              <a:t>) </a:t>
            </a:r>
            <a:r>
              <a:rPr lang="he-IL" dirty="0" smtClean="0"/>
              <a:t>השתמש ביישומונים ובנה בעיה מילולית בנושא טמפרטורה, חשבון בנק, גובה וכו' ופתור אותה לפי הכללים שלמדנו. העלה את הבעיה לפורום </a:t>
            </a:r>
            <a:r>
              <a:rPr lang="he-IL" dirty="0" smtClean="0"/>
              <a:t>מתמטיקה - </a:t>
            </a:r>
            <a:r>
              <a:rPr lang="he-IL" dirty="0" smtClean="0"/>
              <a:t>ללא פתרון.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3) בחר בעיה שחברך חיבר ופתור אותה. העלה את הפתרון כתגובה לחברך בפורום והוא יבדוק האם פתרת נכון.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לסיכום, סכמו את הכללים שלמדנו במהלך החקר מספרים מכוונים.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 smtClean="0">
                <a:solidFill>
                  <a:schemeClr val="bg2">
                    <a:lumMod val="50000"/>
                  </a:schemeClr>
                </a:solidFill>
              </a:rPr>
              <a:t>אתגר: </a:t>
            </a:r>
            <a:r>
              <a:rPr lang="he-IL" dirty="0" smtClean="0"/>
              <a:t>נסו ליצור בעיות שלהן מספר פתרונות נכונים.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7376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קירבה">
  <a:themeElements>
    <a:clrScheme name="התאמה אישית 8">
      <a:dk1>
        <a:sysClr val="windowText" lastClr="000000"/>
      </a:dk1>
      <a:lt1>
        <a:sysClr val="window" lastClr="FFFFFF"/>
      </a:lt1>
      <a:dk2>
        <a:srgbClr val="0192CD"/>
      </a:dk2>
      <a:lt2>
        <a:srgbClr val="73D6FD"/>
      </a:lt2>
      <a:accent1>
        <a:srgbClr val="4E005F"/>
      </a:accent1>
      <a:accent2>
        <a:srgbClr val="002676"/>
      </a:accent2>
      <a:accent3>
        <a:srgbClr val="D519F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75005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קירבה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112</TotalTime>
  <Words>365</Words>
  <Application>Microsoft Office PowerPoint</Application>
  <PresentationFormat>‫הצגה על המסך (4:3)</PresentationFormat>
  <Paragraphs>54</Paragraphs>
  <Slides>9</Slides>
  <Notes>0</Notes>
  <HiddenSlides>0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1" baseType="lpstr">
      <vt:lpstr>קירבה</vt:lpstr>
      <vt:lpstr>משוואה</vt:lpstr>
      <vt:lpstr>מצגת של PowerPoint</vt:lpstr>
      <vt:lpstr>פעילות מתמטית מקוונת בנושא: חיבור וחיסור מספרים מכוונים </vt:lpstr>
      <vt:lpstr>פעילות מול מחשב: </vt:lpstr>
      <vt:lpstr> </vt:lpstr>
      <vt:lpstr> במחברת:</vt:lpstr>
      <vt:lpstr>במחברת:</vt:lpstr>
      <vt:lpstr>פעילות מול מחשב:</vt:lpstr>
      <vt:lpstr>פעילות מול מחשב:</vt:lpstr>
      <vt:lpstr>שיעורי בית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פעילות מתמטית מקוונת בנושא:</dc:title>
  <dc:creator>user</dc:creator>
  <cp:lastModifiedBy>User</cp:lastModifiedBy>
  <cp:revision>18</cp:revision>
  <dcterms:created xsi:type="dcterms:W3CDTF">2013-04-01T18:21:23Z</dcterms:created>
  <dcterms:modified xsi:type="dcterms:W3CDTF">2013-11-06T11:29:45Z</dcterms:modified>
</cp:coreProperties>
</file>