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2" r:id="rId1"/>
  </p:sldMasterIdLst>
  <p:handoutMasterIdLst>
    <p:handoutMasterId r:id="rId16"/>
  </p:handoutMasterIdLst>
  <p:sldIdLst>
    <p:sldId id="270" r:id="rId2"/>
    <p:sldId id="256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3" r:id="rId11"/>
    <p:sldId id="264" r:id="rId12"/>
    <p:sldId id="265" r:id="rId13"/>
    <p:sldId id="266" r:id="rId14"/>
    <p:sldId id="262" r:id="rId1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  <a:srgbClr val="FD5FB2"/>
    <a:srgbClr val="FF5DAE"/>
    <a:srgbClr val="90CB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60" autoAdjust="0"/>
    <p:restoredTop sz="99697" autoAdjust="0"/>
  </p:normalViewPr>
  <p:slideViewPr>
    <p:cSldViewPr>
      <p:cViewPr>
        <p:scale>
          <a:sx n="82" d="100"/>
          <a:sy n="82" d="100"/>
        </p:scale>
        <p:origin x="-317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FA175A85-58EB-4EFD-B887-7A42829DFEC7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E615A7EE-8B7B-41A4-9F66-0992C5934CB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86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 שוקיים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5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256F5EB-2A88-4FED-9C4A-BA552BFDEAE3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6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8012E7-107A-4E15-888C-031B04EFC77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03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754F-5206-40AF-97CC-D99B30FEEBA4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FE36-EEAA-46B7-88F6-7F19FCD99E5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43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7149-DA66-4C20-8820-34F458D524BA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2A53-E90A-4C6E-8217-23777EFEA3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6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8DAC-B312-4F17-8A6D-B07A835FF823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FC56-B323-411C-9030-269BC78699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7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ישר-זווית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5" name="משולש שווה שוקיים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מחבר ישר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24A2-CF6F-4393-8C94-972A2E617EA4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288A-B540-4B47-95BA-8DDA6B405A5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07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27EB-E939-45E4-9D14-8A42C6606A0F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B588-CA59-4471-9BCD-59CC2857DBB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14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A8F9-47DA-4790-893A-0FADC0AB998A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81B0A0-B505-4718-92D0-1591DEBC779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714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CB23-2F80-401D-BD22-A4E283877A65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5315-BB05-494C-B3F6-26E5CAA3C65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20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A503-8013-4411-8470-2EFA9EEB951C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E451-7698-4BAC-A833-0449828112D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582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216C63F-48C2-437F-92A6-F7DAED330AE3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FC35270-218B-498B-8437-434EBB039D5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19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121431E-90E3-46CE-AD64-E7A1FF4AA770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A10BE9D-7FAF-407C-A599-CD0F3E1831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7072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0000">
              <a:srgbClr val="FFFFFF"/>
            </a:gs>
            <a:gs pos="100000">
              <a:srgbClr val="FBFBF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50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F97C9D-5837-4EBC-8801-F3AA7F80AFC0}" type="datetimeFigureOut">
              <a:rPr lang="he-IL"/>
              <a:pPr>
                <a:defRPr/>
              </a:pPr>
              <a:t>ג'/כסלו/תשע"ד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2FF7C0-BCF6-41B6-A7DB-EB46F5CBD1C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86" r:id="rId4"/>
    <p:sldLayoutId id="2147483994" r:id="rId5"/>
    <p:sldLayoutId id="2147483987" r:id="rId6"/>
    <p:sldLayoutId id="2147483988" r:id="rId7"/>
    <p:sldLayoutId id="2147483995" r:id="rId8"/>
    <p:sldLayoutId id="2147483996" r:id="rId9"/>
    <p:sldLayoutId id="2147483989" r:id="rId10"/>
    <p:sldLayoutId id="2147483990" r:id="rId11"/>
  </p:sldLayoutIdLst>
  <p:txStyles>
    <p:titleStyle>
      <a:lvl1pPr marL="484188" algn="l" rtl="1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2pPr>
      <a:lvl3pPr marL="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3pPr>
      <a:lvl4pPr marL="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4pPr>
      <a:lvl5pPr marL="484188"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5pPr>
      <a:lvl6pPr marL="9413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6pPr>
      <a:lvl7pPr marL="13985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7pPr>
      <a:lvl8pPr marL="18557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8pPr>
      <a:lvl9pPr marL="23129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Gisha" pitchFamily="34" charset="-79"/>
        </a:defRPr>
      </a:lvl9pPr>
    </p:titleStyle>
    <p:bodyStyle>
      <a:lvl1pPr marL="447675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r" rtl="1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/viewform?formkey=dFkwQjBOS2U1a2lZYVlhWmtWaVU4LVE6MA#gi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amalnet.k12.il/sites/statistics/Pages/StatTeor_hacaga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Users\hayne\Documents\&#1502;&#1499;&#1493;&#1503;%20&#1491;&#1493;&#1493;&#1497;&#1491;&#1505;&#1493;&#1503;\&#1505;&#1496;&#1496;&#1497;&#1505;&#1496;&#1497;&#1511;&#1492;%20&#1514;&#1497;&#1488;&#1493;&#1512;&#1497;&#1514;\&#1502;&#1495;&#1493;&#1493;&#1503;%20&#1500;&#1492;&#1506;&#1512;&#1499;&#1514;%20&#1492;&#1506;&#1489;&#1493;&#1491;&#1492;.docx" TargetMode="External"/><Relationship Id="rId5" Type="http://schemas.openxmlformats.org/officeDocument/2006/relationships/image" Target="../media/image10.wmf"/><Relationship Id="rId4" Type="http://schemas.openxmlformats.org/officeDocument/2006/relationships/oleObject" Target="file:///C:\Users\hayne\Documents\&#1502;&#1499;&#1493;&#1503;%20&#1491;&#1493;&#1493;&#1497;&#1491;&#1505;&#1493;&#1503;\&#1505;&#1496;&#1496;&#1497;&#1505;&#1496;&#1497;&#1511;&#1492;%20&#1514;&#1497;&#1488;&#1493;&#1512;&#1497;&#1514;\&#1506;&#1489;&#1493;&#1491;&#1492;%20&#1502;&#1505;&#1499;&#1502;&#1514;%20&#1505;&#1496;&#1496;&#1497;&#1505;&#1496;&#1497;&#1511;&#1492;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1.amalnet.k12.il/sites/statistics/Pages/IhidaStatistika1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87259"/>
              </p:ext>
            </p:extLst>
          </p:nvPr>
        </p:nvGraphicFramePr>
        <p:xfrm>
          <a:off x="2159793" y="3933056"/>
          <a:ext cx="4868863" cy="1731948"/>
        </p:xfrm>
        <a:graphic>
          <a:graphicData uri="http://schemas.openxmlformats.org/drawingml/2006/table">
            <a:tbl>
              <a:tblPr rtl="1"/>
              <a:tblGrid>
                <a:gridCol w="1839913"/>
                <a:gridCol w="3028950"/>
              </a:tblGrid>
              <a:tr h="36395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שם ביה"ס, רשות: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מקיף ו', אשדוד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שם המורה: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שרית ביטון, ילנה גלמדין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שם המדריכה: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נורית היינה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שם הפעילות: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איסוף וארגון נתונים בדרכי ייצוג שונות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Derive Unicode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he-I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גרפית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Derive Unicod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he-I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טבלה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Derive Unicode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he-I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Derive Unicode"/>
                        </a:rPr>
                        <a:t>דיאגרמת עמודות דיאגרמת עוגה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Derive Unicode"/>
                          <a:ea typeface="Times New Roman"/>
                          <a:cs typeface="Arial"/>
                        </a:rPr>
                        <a:t>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1" name="תמונה 3" descr="3454_Davidson_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28688"/>
            <a:ext cx="733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תמונה 12" descr="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286000"/>
            <a:ext cx="190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תמונה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תמונה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24575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Calibri" pitchFamily="34" charset="0"/>
                <a:cs typeface="Times New Roman" pitchFamily="18" charset="0"/>
              </a:rPr>
              <a:t/>
            </a:r>
            <a:br>
              <a:rPr lang="en-US" sz="1000">
                <a:latin typeface="Calibri" pitchFamily="34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09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/>
          </a:p>
        </p:txBody>
      </p:sp>
      <p:sp>
        <p:nvSpPr>
          <p:cNvPr id="30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/>
          </a:p>
        </p:txBody>
      </p:sp>
      <p:sp>
        <p:nvSpPr>
          <p:cNvPr id="309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he-IL" sz="3600">
                <a:cs typeface="Times New Roman" pitchFamily="18" charset="0"/>
              </a:rPr>
              <a:t>     </a:t>
            </a:r>
            <a:endParaRPr lang="en-US" sz="900"/>
          </a:p>
          <a:p>
            <a:pPr algn="l" rtl="0" eaLnBrk="0" hangingPunct="0"/>
            <a:endParaRPr lang="en-US"/>
          </a:p>
        </p:txBody>
      </p:sp>
      <p:sp>
        <p:nvSpPr>
          <p:cNvPr id="31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e-IL"/>
          </a:p>
        </p:txBody>
      </p:sp>
      <p:sp>
        <p:nvSpPr>
          <p:cNvPr id="3101" name="Rectangle 19"/>
          <p:cNvSpPr>
            <a:spLocks noChangeArrowheads="1"/>
          </p:cNvSpPr>
          <p:nvPr/>
        </p:nvSpPr>
        <p:spPr bwMode="auto">
          <a:xfrm flipH="1">
            <a:off x="642938" y="0"/>
            <a:ext cx="71437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102" name="Rectangle 19"/>
          <p:cNvSpPr>
            <a:spLocks noChangeArrowheads="1"/>
          </p:cNvSpPr>
          <p:nvPr/>
        </p:nvSpPr>
        <p:spPr bwMode="auto">
          <a:xfrm flipH="1">
            <a:off x="8429625" y="0"/>
            <a:ext cx="71438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57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826768" cy="1361306"/>
          </a:xfrm>
          <a:ln>
            <a:solidFill>
              <a:srgbClr val="CC99FF"/>
            </a:solidFill>
          </a:ln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מהלך השיעור</a:t>
            </a:r>
            <a:endParaRPr lang="he-I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he-IL" sz="2000" smtClean="0"/>
              <a:t>בשיעור זה נארגן את הנתונים שכתבתם בטופס בטבלת שכיחויות ונציג דרכים נוספות להצגת נתונים.</a:t>
            </a:r>
            <a:endParaRPr lang="en-US" sz="2000" smtClean="0">
              <a:cs typeface="Gisha" pitchFamily="34" charset="-79"/>
            </a:endParaRPr>
          </a:p>
          <a:p>
            <a:pPr eaLnBrk="1" hangingPunct="1"/>
            <a:r>
              <a:rPr lang="he-IL" sz="2000" smtClean="0"/>
              <a:t>הינכם מתבקשים לפתוח את </a:t>
            </a:r>
            <a:r>
              <a:rPr lang="he-IL" sz="2000" smtClean="0">
                <a:hlinkClick r:id="rId2"/>
              </a:rPr>
              <a:t>קובץ הנתונים</a:t>
            </a:r>
            <a:r>
              <a:rPr lang="he-IL" sz="2000" smtClean="0"/>
              <a:t>.</a:t>
            </a:r>
            <a:endParaRPr lang="en-US" sz="2000" smtClean="0">
              <a:cs typeface="Gisha" pitchFamily="34" charset="-79"/>
            </a:endParaRPr>
          </a:p>
          <a:p>
            <a:pPr eaLnBrk="1" hangingPunct="1"/>
            <a:r>
              <a:rPr lang="he-IL" sz="2000" smtClean="0"/>
              <a:t>מהם המשתנים בטבלה?</a:t>
            </a:r>
            <a:endParaRPr lang="en-US" sz="2000" smtClean="0">
              <a:cs typeface="Gisha" pitchFamily="34" charset="-79"/>
            </a:endParaRPr>
          </a:p>
          <a:p>
            <a:pPr eaLnBrk="1" hangingPunct="1"/>
            <a:r>
              <a:rPr lang="he-IL" sz="2000" smtClean="0"/>
              <a:t>מה ההבדל בין המשתנים בטבלה?</a:t>
            </a:r>
            <a:endParaRPr lang="en-US" sz="2000" smtClean="0">
              <a:cs typeface="Gisha" pitchFamily="34" charset="-79"/>
            </a:endParaRPr>
          </a:p>
          <a:p>
            <a:pPr eaLnBrk="1" hangingPunct="1"/>
            <a:r>
              <a:rPr lang="he-IL" sz="2000" smtClean="0"/>
              <a:t>מהן שאלות המחקר שעולות מהנתונים?</a:t>
            </a:r>
            <a:endParaRPr lang="en-US" sz="2000" smtClean="0">
              <a:cs typeface="Gisha" pitchFamily="34" charset="-79"/>
            </a:endParaRPr>
          </a:p>
          <a:p>
            <a:pPr eaLnBrk="1" hangingPunct="1"/>
            <a:r>
              <a:rPr lang="he-IL" sz="2000" smtClean="0"/>
              <a:t>האם אפשר לענות על השאלות הבאות: מהו המקצוע המועדף על רוב תלמידי הכיתה, מהו הגובה השכיח ביותר בכיתה?</a:t>
            </a:r>
            <a:endParaRPr lang="en-US" sz="2000" smtClean="0">
              <a:cs typeface="Gisha" pitchFamily="34" charset="-79"/>
            </a:endParaRPr>
          </a:p>
          <a:p>
            <a:pPr eaLnBrk="1" hangingPunct="1"/>
            <a:r>
              <a:rPr lang="he-IL" sz="2000" smtClean="0"/>
              <a:t>על מנת שנוכל לענות על שאלות אלה יש לארגן את הנתונים בטבלת שכיחויות.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3538736" cy="1361306"/>
          </a:xfrm>
          <a:ln>
            <a:solidFill>
              <a:srgbClr val="CC99FF"/>
            </a:solidFill>
          </a:ln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עבודה עצמית</a:t>
            </a:r>
            <a:endParaRPr lang="he-I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he-IL" sz="2400" smtClean="0"/>
              <a:t>משימה לכל תלמיד:</a:t>
            </a:r>
            <a:endParaRPr lang="en-US" sz="2400" smtClean="0">
              <a:cs typeface="Gisha" pitchFamily="34" charset="-79"/>
            </a:endParaRPr>
          </a:p>
          <a:p>
            <a:pPr eaLnBrk="1" hangingPunct="1"/>
            <a:r>
              <a:rPr lang="he-IL" sz="2400" smtClean="0"/>
              <a:t>ארגן את הנתונים בטבלת שכיחויות </a:t>
            </a:r>
            <a:endParaRPr lang="en-US" sz="2400" smtClean="0">
              <a:cs typeface="Gisha" pitchFamily="34" charset="-79"/>
            </a:endParaRPr>
          </a:p>
          <a:p>
            <a:pPr eaLnBrk="1" hangingPunct="1"/>
            <a:r>
              <a:rPr lang="he-IL" sz="2400" smtClean="0"/>
              <a:t>כתוב את התשובות שאלות המחקר.</a:t>
            </a:r>
            <a:endParaRPr lang="en-US" sz="2400" smtClean="0">
              <a:cs typeface="Gisha" pitchFamily="34" charset="-79"/>
            </a:endParaRPr>
          </a:p>
          <a:p>
            <a:pPr eaLnBrk="1" hangingPunct="1"/>
            <a:r>
              <a:rPr lang="he-IL" sz="2400" smtClean="0"/>
              <a:t> </a:t>
            </a:r>
            <a:endParaRPr lang="en-US" sz="2400" smtClean="0">
              <a:cs typeface="Gisha" pitchFamily="34" charset="-79"/>
            </a:endParaRPr>
          </a:p>
          <a:p>
            <a:pPr eaLnBrk="1" hangingPunct="1"/>
            <a:r>
              <a:rPr lang="he-IL" sz="2400" smtClean="0"/>
              <a:t>כעת נדון בשאלות הבאות:</a:t>
            </a:r>
            <a:endParaRPr lang="en-US" sz="2400" smtClean="0">
              <a:cs typeface="Gisha" pitchFamily="34" charset="-79"/>
            </a:endParaRPr>
          </a:p>
          <a:p>
            <a:pPr eaLnBrk="1" hangingPunct="1"/>
            <a:r>
              <a:rPr lang="he-IL" sz="2400" smtClean="0"/>
              <a:t>האם אפשר להציג את הנתונים בדרכים נוספות?</a:t>
            </a:r>
            <a:endParaRPr lang="en-US" sz="2400" smtClean="0">
              <a:cs typeface="Gisha" pitchFamily="34" charset="-79"/>
            </a:endParaRPr>
          </a:p>
          <a:p>
            <a:pPr eaLnBrk="1" hangingPunct="1"/>
            <a:r>
              <a:rPr lang="he-IL" sz="2400" smtClean="0"/>
              <a:t> מהי דיאגרמת עוגה?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z="2400" smtClean="0"/>
              <a:t>     מהי דיאגרמת עמודות, מה מייצג כל ציר בדיאגרמה  ומהי דיאגרמת פיזור?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z="2400" smtClean="0">
                <a:hlinkClick r:id="rId2"/>
              </a:rPr>
              <a:t>הצגה גרפית באקסל</a:t>
            </a:r>
            <a:endParaRPr lang="he-IL" sz="2400" smtClean="0"/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cs typeface="Gisha" pitchFamily="34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042792" cy="1361306"/>
          </a:xfrm>
          <a:ln>
            <a:solidFill>
              <a:srgbClr val="CC99FF"/>
            </a:solidFill>
          </a:ln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עבודה בקבוצות</a:t>
            </a:r>
            <a:endParaRPr lang="he-I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he-IL" smtClean="0"/>
              <a:t>הינכם מתבקשים להתחלק לשש קבוצות בכל קבוצה 5 תלמידים. כל שתי קבוצות יקבלו משתנה (גובה התלמיד, המקצוע המועדף עליך, מספר השעות שאתה מקדיש בשבוע לשיעורי בית )</a:t>
            </a:r>
            <a:endParaRPr lang="en-US" smtClean="0">
              <a:cs typeface="Gisha" pitchFamily="34" charset="-79"/>
            </a:endParaRPr>
          </a:p>
          <a:p>
            <a:pPr eaLnBrk="1" hangingPunct="1"/>
            <a:r>
              <a:rPr lang="he-IL" smtClean="0"/>
              <a:t>עליכם לקיים דיון קבוצתי: מהי ההצגה הגרפית המתאימה לכל שאלת מחקר? </a:t>
            </a:r>
            <a:endParaRPr lang="en-US" smtClean="0">
              <a:cs typeface="Gisha" pitchFamily="34" charset="-79"/>
            </a:endParaRPr>
          </a:p>
          <a:p>
            <a:pPr eaLnBrk="1" hangingPunct="1"/>
            <a:r>
              <a:rPr lang="he-IL" smtClean="0"/>
              <a:t>בניית התיאור הגרפי בעזרת תכנת אקסל. על כל קבוצה לבנות את התיאור הגרפי המתאים.</a:t>
            </a:r>
            <a:endParaRPr lang="en-US" smtClean="0">
              <a:cs typeface="Gisha" pitchFamily="34" charset="-79"/>
            </a:endParaRPr>
          </a:p>
          <a:p>
            <a:pPr eaLnBrk="1" hangingPunct="1"/>
            <a:endParaRPr lang="he-I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3937379" cy="1399032"/>
          </a:xfrm>
          <a:ln>
            <a:solidFill>
              <a:srgbClr val="CC99FF"/>
            </a:solidFill>
          </a:ln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הצגת התוצרים במליאה</a:t>
            </a:r>
            <a:endParaRPr lang="he-I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he-IL" smtClean="0"/>
              <a:t>כעת כל קבוצה תציג את תוצריה במליאה. עליכם להסביר ולנמק מדוע בחרתם את הייצוג הגרפי המסוים.</a:t>
            </a:r>
            <a:endParaRPr lang="en-US" smtClean="0">
              <a:cs typeface="Gisha" pitchFamily="34" charset="-79"/>
            </a:endParaRPr>
          </a:p>
          <a:p>
            <a:pPr eaLnBrk="1" hangingPunct="1"/>
            <a:r>
              <a:rPr lang="he-IL" smtClean="0"/>
              <a:t>מה היתרונות והחסרונות של כל ייצוג</a:t>
            </a:r>
            <a:endParaRPr lang="en-US" smtClean="0">
              <a:cs typeface="Gisha" pitchFamily="34" charset="-79"/>
            </a:endParaRPr>
          </a:p>
          <a:p>
            <a:pPr eaLnBrk="1" hangingPunct="1"/>
            <a:r>
              <a:rPr lang="he-IL" smtClean="0"/>
              <a:t> האם השערות המחקר שניסחנו קודם נכונות?</a:t>
            </a:r>
            <a:endParaRPr lang="en-US" smtClean="0">
              <a:cs typeface="Gisha" pitchFamily="34" charset="-79"/>
            </a:endParaRPr>
          </a:p>
          <a:p>
            <a:pPr eaLnBrk="1" hangingPunct="1"/>
            <a:endParaRPr lang="he-IL" smtClean="0"/>
          </a:p>
        </p:txBody>
      </p:sp>
      <p:sp>
        <p:nvSpPr>
          <p:cNvPr id="4" name="לחצן פעולה: קדימה או הבא 3">
            <a:hlinkClick r:id="rId2" action="ppaction://hlinksldjump" highlightClick="1"/>
          </p:cNvPr>
          <p:cNvSpPr/>
          <p:nvPr/>
        </p:nvSpPr>
        <p:spPr>
          <a:xfrm>
            <a:off x="1835150" y="5949950"/>
            <a:ext cx="792163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כותרת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464496" cy="1143000"/>
          </a:xfrm>
          <a:ln>
            <a:solidFill>
              <a:srgbClr val="CC99FF"/>
            </a:solidFill>
          </a:ln>
        </p:spPr>
        <p:txBody>
          <a:bodyPr/>
          <a:lstStyle/>
          <a:p>
            <a:pPr marL="484632" algn="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עבודה מסכמת</a:t>
            </a:r>
          </a:p>
        </p:txBody>
      </p:sp>
      <p:sp>
        <p:nvSpPr>
          <p:cNvPr id="5125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he-IL" dirty="0" smtClean="0"/>
          </a:p>
          <a:p>
            <a:pPr eaLnBrk="1" hangingPunct="1"/>
            <a:endParaRPr lang="he-IL" dirty="0" smtClean="0"/>
          </a:p>
          <a:p>
            <a:pPr eaLnBrk="1" hangingPunct="1"/>
            <a:r>
              <a:rPr lang="he-IL" dirty="0" smtClean="0"/>
              <a:t>העבודה המסכמת:</a:t>
            </a:r>
          </a:p>
          <a:p>
            <a:pPr eaLnBrk="1" hangingPunct="1">
              <a:buFont typeface="Wingdings 2" pitchFamily="18" charset="2"/>
              <a:buNone/>
            </a:pPr>
            <a:endParaRPr lang="he-IL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he-IL" dirty="0" smtClean="0"/>
              <a:t>מחוון להערכת העבודה:</a:t>
            </a:r>
          </a:p>
          <a:p>
            <a:pPr eaLnBrk="1" hangingPunct="1">
              <a:buFont typeface="Wingdings 2" pitchFamily="18" charset="2"/>
              <a:buNone/>
            </a:pPr>
            <a:endParaRPr lang="he-IL" dirty="0" smtClean="0"/>
          </a:p>
        </p:txBody>
      </p:sp>
      <p:sp>
        <p:nvSpPr>
          <p:cNvPr id="5" name="לחצן פעולה: קדימה או הבא 4">
            <a:hlinkClick r:id="rId3" action="ppaction://hlinksldjump" highlightClick="1"/>
          </p:cNvPr>
          <p:cNvSpPr/>
          <p:nvPr/>
        </p:nvSpPr>
        <p:spPr>
          <a:xfrm>
            <a:off x="971550" y="5373688"/>
            <a:ext cx="863600" cy="7191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7217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מסמך" showAsIcon="1" r:id="rId4" imgW="914400" imgH="771480" progId="Word.Document.12">
                  <p:link updateAutomatic="1"/>
                </p:oleObj>
              </mc:Choice>
              <mc:Fallback>
                <p:oleObj name="מסמך" showAsIcon="1" r:id="rId4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861457"/>
              </p:ext>
            </p:extLst>
          </p:nvPr>
        </p:nvGraphicFramePr>
        <p:xfrm>
          <a:off x="3347864" y="40050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מסמך" showAsIcon="1" r:id="rId6" imgW="914400" imgH="771480" progId="Word.Document.12">
                  <p:link updateAutomatic="1"/>
                </p:oleObj>
              </mc:Choice>
              <mc:Fallback>
                <p:oleObj name="מסמך" showAsIcon="1" r:id="rId6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7864" y="40050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5254352" cy="1368152"/>
          </a:xfrm>
          <a:ln>
            <a:solidFill>
              <a:srgbClr val="CC99FF"/>
            </a:solidFill>
          </a:ln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rgbClr val="FD5FB2"/>
                </a:solidFill>
              </a:rPr>
              <a:t>סטטיסטיקה תיאורית</a:t>
            </a:r>
            <a:r>
              <a:rPr lang="he-IL" dirty="0" smtClean="0">
                <a:solidFill>
                  <a:srgbClr val="90CBCC"/>
                </a:solidFill>
              </a:rPr>
              <a:t/>
            </a:r>
            <a:br>
              <a:rPr lang="he-IL" dirty="0" smtClean="0">
                <a:solidFill>
                  <a:srgbClr val="90CBCC"/>
                </a:solidFill>
              </a:rPr>
            </a:br>
            <a:endParaRPr lang="he-IL" dirty="0" smtClean="0">
              <a:solidFill>
                <a:srgbClr val="90CBCC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91680" y="2060848"/>
            <a:ext cx="3920480" cy="3505944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e-IL" b="1" dirty="0" smtClean="0"/>
              <a:t>ייצוג נתונים בדרכים שונות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e-IL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e-IL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e-IL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e-IL" b="1" dirty="0" smtClean="0"/>
          </a:p>
        </p:txBody>
      </p:sp>
      <p:sp>
        <p:nvSpPr>
          <p:cNvPr id="7" name="לחצן פעולה: התאמה אישית 6">
            <a:hlinkClick r:id="" action="ppaction://hlinkshowjump?jump=nextslide" highlightClick="1"/>
          </p:cNvPr>
          <p:cNvSpPr/>
          <p:nvPr/>
        </p:nvSpPr>
        <p:spPr>
          <a:xfrm>
            <a:off x="7092950" y="476250"/>
            <a:ext cx="1295400" cy="7207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סטטיסטיקה תיאורית מהי</a:t>
            </a:r>
          </a:p>
        </p:txBody>
      </p:sp>
      <p:sp>
        <p:nvSpPr>
          <p:cNvPr id="11" name="לחצן פעולה: התאמה אישית 10">
            <a:hlinkClick r:id="rId2" action="ppaction://hlinksldjump" highlightClick="1"/>
          </p:cNvPr>
          <p:cNvSpPr/>
          <p:nvPr/>
        </p:nvSpPr>
        <p:spPr>
          <a:xfrm>
            <a:off x="7164388" y="2420938"/>
            <a:ext cx="1223962" cy="57626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ארגון נתונים</a:t>
            </a:r>
          </a:p>
        </p:txBody>
      </p:sp>
      <p:sp>
        <p:nvSpPr>
          <p:cNvPr id="12" name="לחצן פעולה: התאמה אישית 11">
            <a:hlinkClick r:id="rId3" action="ppaction://hlinksldjump" highlightClick="1"/>
          </p:cNvPr>
          <p:cNvSpPr/>
          <p:nvPr/>
        </p:nvSpPr>
        <p:spPr>
          <a:xfrm>
            <a:off x="7164388" y="3357563"/>
            <a:ext cx="1223962" cy="54133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שכיחות יחסית</a:t>
            </a:r>
          </a:p>
        </p:txBody>
      </p:sp>
      <p:sp>
        <p:nvSpPr>
          <p:cNvPr id="13" name="לחצן פעולה: התאמה אישית 12">
            <a:hlinkClick r:id="rId4" action="ppaction://hlinksldjump" highlightClick="1"/>
          </p:cNvPr>
          <p:cNvSpPr/>
          <p:nvPr/>
        </p:nvSpPr>
        <p:spPr>
          <a:xfrm>
            <a:off x="7164388" y="5732463"/>
            <a:ext cx="1223962" cy="57626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עבודה מסכמת</a:t>
            </a:r>
          </a:p>
        </p:txBody>
      </p:sp>
      <p:sp>
        <p:nvSpPr>
          <p:cNvPr id="14" name="לחצן פעולה: התאמה אישית 13">
            <a:hlinkClick r:id="rId5" action="ppaction://hlinksldjump" highlightClick="1"/>
          </p:cNvPr>
          <p:cNvSpPr/>
          <p:nvPr/>
        </p:nvSpPr>
        <p:spPr>
          <a:xfrm>
            <a:off x="7164388" y="1484313"/>
            <a:ext cx="1223962" cy="64928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משתנה </a:t>
            </a:r>
          </a:p>
        </p:txBody>
      </p:sp>
      <p:sp>
        <p:nvSpPr>
          <p:cNvPr id="15" name="לחצן פעולה: התאמה אישית 14">
            <a:hlinkClick r:id="rId6" action="ppaction://hlinksldjump" highlightClick="1"/>
          </p:cNvPr>
          <p:cNvSpPr/>
          <p:nvPr/>
        </p:nvSpPr>
        <p:spPr>
          <a:xfrm>
            <a:off x="7235825" y="4941888"/>
            <a:ext cx="1152525" cy="5746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מהלך השיעור</a:t>
            </a:r>
          </a:p>
        </p:txBody>
      </p:sp>
      <p:sp>
        <p:nvSpPr>
          <p:cNvPr id="17" name="לחצן פעולה: התאמה אישית 16">
            <a:hlinkClick r:id="rId7" action="ppaction://hlinksldjump" highlightClick="1"/>
          </p:cNvPr>
          <p:cNvSpPr/>
          <p:nvPr/>
        </p:nvSpPr>
        <p:spPr>
          <a:xfrm>
            <a:off x="7235825" y="4149725"/>
            <a:ext cx="1152525" cy="5746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dirty="0"/>
              <a:t>ייצוגים גרפיים</a:t>
            </a:r>
          </a:p>
        </p:txBody>
      </p:sp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914400" y="404813"/>
            <a:ext cx="7618413" cy="99853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מהי סטטיסטיקה?</a:t>
            </a:r>
          </a:p>
        </p:txBody>
      </p:sp>
      <p:sp>
        <p:nvSpPr>
          <p:cNvPr id="1433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e-IL" smtClean="0">
                <a:hlinkClick r:id="rId2"/>
              </a:rPr>
              <a:t>הסטטיסטיקה התיאורית </a:t>
            </a:r>
            <a:r>
              <a:rPr lang="he-IL" smtClean="0"/>
              <a:t>עוסקת בארגון הנתונים,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mtClean="0"/>
              <a:t>תיאורם הגרפי, והסקת מסקנות על-סמך</a:t>
            </a:r>
          </a:p>
          <a:p>
            <a:pPr eaLnBrk="1" hangingPunct="1">
              <a:buFont typeface="Wingdings 2" pitchFamily="18" charset="2"/>
              <a:buNone/>
            </a:pPr>
            <a:endParaRPr lang="he-IL" smtClean="0"/>
          </a:p>
          <a:p>
            <a:pPr eaLnBrk="1" hangingPunct="1">
              <a:buFont typeface="Wingdings 2" pitchFamily="18" charset="2"/>
              <a:buNone/>
            </a:pPr>
            <a:r>
              <a:rPr lang="he-IL" smtClean="0"/>
              <a:t> חישובים הנעשים על הנתונים האלה.</a:t>
            </a:r>
          </a:p>
          <a:p>
            <a:pPr eaLnBrk="1" hangingPunct="1">
              <a:buFont typeface="Wingdings 2" pitchFamily="18" charset="2"/>
              <a:buNone/>
            </a:pPr>
            <a:endParaRPr lang="he-IL" smtClean="0"/>
          </a:p>
        </p:txBody>
      </p:sp>
      <p:sp>
        <p:nvSpPr>
          <p:cNvPr id="4" name="לחצן פעולה: קדימה או הבא 3">
            <a:hlinkClick r:id="rId3" action="ppaction://hlinksldjump" highlightClick="1"/>
          </p:cNvPr>
          <p:cNvSpPr/>
          <p:nvPr/>
        </p:nvSpPr>
        <p:spPr>
          <a:xfrm>
            <a:off x="900113" y="5732463"/>
            <a:ext cx="792162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2376264" cy="1143000"/>
          </a:xfrm>
          <a:ln>
            <a:solidFill>
              <a:srgbClr val="CC99FF"/>
            </a:solidFill>
          </a:ln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משתנים </a:t>
            </a:r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4525962"/>
          </a:xfrm>
        </p:spPr>
        <p:txBody>
          <a:bodyPr/>
          <a:lstStyle/>
          <a:p>
            <a:pPr eaLnBrk="1" hangingPunct="1"/>
            <a:r>
              <a:rPr lang="he-IL" smtClean="0"/>
              <a:t>משתנה כמותי- משתנה שערכיו הם מספרים</a:t>
            </a:r>
          </a:p>
          <a:p>
            <a:pPr eaLnBrk="1" hangingPunct="1">
              <a:buFont typeface="Wingdings 2" pitchFamily="18" charset="2"/>
              <a:buNone/>
            </a:pPr>
            <a:endParaRPr lang="he-IL" smtClean="0"/>
          </a:p>
          <a:p>
            <a:pPr eaLnBrk="1" hangingPunct="1">
              <a:buFont typeface="Wingdings 2" pitchFamily="18" charset="2"/>
              <a:buNone/>
            </a:pPr>
            <a:r>
              <a:rPr lang="he-IL" smtClean="0"/>
              <a:t>   המשתנה יכול להיות בדיד (ערך יחיד) או רציף</a:t>
            </a:r>
          </a:p>
          <a:p>
            <a:pPr eaLnBrk="1" hangingPunct="1">
              <a:buFont typeface="Wingdings 2" pitchFamily="18" charset="2"/>
              <a:buNone/>
            </a:pPr>
            <a:r>
              <a:rPr lang="he-IL" smtClean="0"/>
              <a:t>   (טווח של נתונים)</a:t>
            </a:r>
          </a:p>
          <a:p>
            <a:pPr eaLnBrk="1" hangingPunct="1"/>
            <a:endParaRPr lang="he-IL" smtClean="0"/>
          </a:p>
          <a:p>
            <a:pPr eaLnBrk="1" hangingPunct="1"/>
            <a:r>
              <a:rPr lang="he-IL" smtClean="0"/>
              <a:t>משתנה איכותי- משתנה שערכיו הם שמות</a:t>
            </a:r>
          </a:p>
        </p:txBody>
      </p:sp>
      <p:sp>
        <p:nvSpPr>
          <p:cNvPr id="4" name="לחצן פעולה: קדימה או הבא 3">
            <a:hlinkClick r:id="rId2" action="ppaction://hlinksldjump" highlightClick="1"/>
          </p:cNvPr>
          <p:cNvSpPr/>
          <p:nvPr/>
        </p:nvSpPr>
        <p:spPr>
          <a:xfrm>
            <a:off x="1258888" y="5876925"/>
            <a:ext cx="649287" cy="5762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186808" cy="1399032"/>
          </a:xfrm>
          <a:ln>
            <a:solidFill>
              <a:srgbClr val="CC99FF"/>
            </a:solidFill>
          </a:ln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טבלת שכיחויות</a:t>
            </a:r>
          </a:p>
        </p:txBody>
      </p:sp>
      <p:sp>
        <p:nvSpPr>
          <p:cNvPr id="1638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he-IL" smtClean="0"/>
              <a:t>רוב המחקרים הסטטיסטיים מבוססים על מספר רב של נתונים שהצגתם בסדרה אינה נוחה, ולכן עדיף לסדר ולרכז אותם בטבלה מיוחדת, המכונה </a:t>
            </a:r>
            <a:r>
              <a:rPr lang="he-IL" u="sng" smtClean="0"/>
              <a:t>טבלת השכיחויות</a:t>
            </a:r>
            <a:r>
              <a:rPr lang="he-IL" smtClean="0"/>
              <a:t>.</a:t>
            </a:r>
          </a:p>
          <a:p>
            <a:pPr eaLnBrk="1" hangingPunct="1"/>
            <a:endParaRPr lang="he-IL" smtClean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1403352" y="3946525"/>
          <a:ext cx="6121398" cy="10064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0233"/>
                <a:gridCol w="1020233"/>
                <a:gridCol w="1020233"/>
                <a:gridCol w="1020233"/>
                <a:gridCol w="1020233"/>
                <a:gridCol w="1020233"/>
              </a:tblGrid>
              <a:tr h="36599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הציון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6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7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8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9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10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</a:tr>
              <a:tr h="640484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תלמידים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6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L="91451" marR="91451" marT="45749" marB="45749"/>
                </a:tc>
              </a:tr>
            </a:tbl>
          </a:graphicData>
        </a:graphic>
      </p:graphicFrame>
      <p:sp>
        <p:nvSpPr>
          <p:cNvPr id="5" name="לחצן פעולה: קדימה או הבא 4">
            <a:hlinkClick r:id="rId2" action="ppaction://hlinksldjump" highlightClick="1"/>
          </p:cNvPr>
          <p:cNvSpPr/>
          <p:nvPr/>
        </p:nvSpPr>
        <p:spPr>
          <a:xfrm>
            <a:off x="1331913" y="5876925"/>
            <a:ext cx="792162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כותרת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176464" cy="1388602"/>
          </a:xfrm>
          <a:ln>
            <a:solidFill>
              <a:srgbClr val="CC99FF"/>
            </a:solidFill>
          </a:ln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שכיחות יחסית</a:t>
            </a:r>
          </a:p>
        </p:txBody>
      </p:sp>
      <p:sp>
        <p:nvSpPr>
          <p:cNvPr id="1028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72000"/>
          </a:xfrm>
        </p:spPr>
        <p:txBody>
          <a:bodyPr/>
          <a:lstStyle/>
          <a:p>
            <a:pPr eaLnBrk="1" hangingPunct="1"/>
            <a:r>
              <a:rPr lang="he-IL" smtClean="0"/>
              <a:t>היחס בין השכיחות של ערך מסוים לסך כל השכיחויות</a:t>
            </a:r>
          </a:p>
          <a:p>
            <a:pPr eaLnBrk="1" hangingPunct="1"/>
            <a:endParaRPr lang="he-IL" smtClean="0"/>
          </a:p>
          <a:p>
            <a:pPr eaLnBrk="1" hangingPunct="1"/>
            <a:r>
              <a:rPr lang="he-IL" smtClean="0"/>
              <a:t>למשל, השכיחות היחסית של הערך 10 היא:</a:t>
            </a:r>
          </a:p>
          <a:p>
            <a:pPr eaLnBrk="1" hangingPunct="1">
              <a:buFont typeface="Arial" pitchFamily="34" charset="0"/>
              <a:buNone/>
            </a:pPr>
            <a:endParaRPr lang="he-IL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3284538"/>
          <a:ext cx="117951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03040" imgH="660240" progId="Equation.3">
                  <p:embed/>
                </p:oleObj>
              </mc:Choice>
              <mc:Fallback>
                <p:oleObj name="Equation" r:id="rId3" imgW="2030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4538"/>
                        <a:ext cx="117951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לחצן פעולה: קדימה או הבא 4">
            <a:hlinkClick r:id="rId5" action="ppaction://hlinksldjump" highlightClick="1"/>
          </p:cNvPr>
          <p:cNvSpPr/>
          <p:nvPr/>
        </p:nvSpPr>
        <p:spPr>
          <a:xfrm>
            <a:off x="1403350" y="5589588"/>
            <a:ext cx="936625" cy="5032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211960" y="1367142"/>
            <a:ext cx="4824536" cy="5040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898776" cy="1399032"/>
          </a:xfrm>
          <a:ln>
            <a:solidFill>
              <a:srgbClr val="CC99FF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דיאגרמת</a:t>
            </a: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עוגה</a:t>
            </a:r>
            <a:endParaRPr lang="he-I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52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e-IL" smtClean="0"/>
              <a:t>   תרשים של עוגה המחולק לגזרות. בדיאגרמת עוגה מציגים את החלק היחסי של הנתונים, כאשר כל הנתונים יחד מהווים את השלם.</a:t>
            </a:r>
          </a:p>
        </p:txBody>
      </p:sp>
      <p:graphicFrame>
        <p:nvGraphicFramePr>
          <p:cNvPr id="2050" name="מציין מיקום תוכן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7380893"/>
              </p:ext>
            </p:extLst>
          </p:nvPr>
        </p:nvGraphicFramePr>
        <p:xfrm>
          <a:off x="4344594" y="1795463"/>
          <a:ext cx="40386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4139543" imgH="4627265" progId="Excel.Chart.8">
                  <p:embed/>
                </p:oleObj>
              </mc:Choice>
              <mc:Fallback>
                <p:oleObj r:id="rId3" imgW="4139543" imgH="4627265" progId="Excel.Chart.8">
                  <p:embed/>
                  <p:pic>
                    <p:nvPicPr>
                      <p:cNvPr id="0" name="מציין מיקום תוכן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594" y="1795463"/>
                        <a:ext cx="4038600" cy="451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לחצן פעולה: קדימה או הבא 4">
            <a:hlinkClick r:id="rId5" action="ppaction://hlinksldjump" highlightClick="1"/>
          </p:cNvPr>
          <p:cNvSpPr/>
          <p:nvPr/>
        </p:nvSpPr>
        <p:spPr>
          <a:xfrm rot="10800000">
            <a:off x="1187450" y="5732463"/>
            <a:ext cx="792163" cy="576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2843808" y="1412776"/>
            <a:ext cx="5544616" cy="5040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err="1" smtClean="0"/>
              <a:t>דיאגרמת</a:t>
            </a:r>
            <a:r>
              <a:rPr lang="he-IL" dirty="0" smtClean="0"/>
              <a:t> עמודות</a:t>
            </a:r>
            <a:endParaRPr lang="he-IL" dirty="0"/>
          </a:p>
        </p:txBody>
      </p:sp>
      <p:sp>
        <p:nvSpPr>
          <p:cNvPr id="3078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022475" y="290513"/>
            <a:ext cx="6858000" cy="3017837"/>
          </a:xfrm>
        </p:spPr>
        <p:txBody>
          <a:bodyPr/>
          <a:lstStyle/>
          <a:p>
            <a:pPr eaLnBrk="1" hangingPunct="1"/>
            <a:r>
              <a:rPr lang="he-IL" smtClean="0"/>
              <a:t>גרף במערכת צירים המציג באמצעות עמודות את ההבדלים בין הנתונים</a:t>
            </a:r>
          </a:p>
        </p:txBody>
      </p:sp>
      <p:graphicFrame>
        <p:nvGraphicFramePr>
          <p:cNvPr id="3074" name="מציין מיקום תוכן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5670001"/>
              </p:ext>
            </p:extLst>
          </p:nvPr>
        </p:nvGraphicFramePr>
        <p:xfrm>
          <a:off x="3348038" y="1989138"/>
          <a:ext cx="4143375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תרשים" r:id="rId3" imgW="4145639" imgH="4048095" progId="Excel.Chart.8">
                  <p:embed/>
                </p:oleObj>
              </mc:Choice>
              <mc:Fallback>
                <p:oleObj name="תרשים" r:id="rId3" imgW="4145639" imgH="4048095" progId="Excel.Chart.8">
                  <p:embed/>
                  <p:pic>
                    <p:nvPicPr>
                      <p:cNvPr id="0" name="מציין מיקום תוכן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89138"/>
                        <a:ext cx="4143375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לחצן פעולה: קדימה או הבא 6">
            <a:hlinkClick r:id="rId5" action="ppaction://hlinksldjump" highlightClick="1"/>
          </p:cNvPr>
          <p:cNvSpPr/>
          <p:nvPr/>
        </p:nvSpPr>
        <p:spPr>
          <a:xfrm rot="10800000">
            <a:off x="684213" y="5949950"/>
            <a:ext cx="431800" cy="50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4427984" y="1700808"/>
            <a:ext cx="4392488" cy="48245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610744" cy="1399032"/>
          </a:xfrm>
          <a:ln>
            <a:solidFill>
              <a:srgbClr val="CC99FF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דיאגרמת</a:t>
            </a:r>
            <a:r>
              <a:rPr lang="he-I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פיזור</a:t>
            </a:r>
            <a:endParaRPr lang="he-I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100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he-IL" smtClean="0"/>
              <a:t>ערכי הנתונים מוצגים בנקודות במערכת צירים</a:t>
            </a:r>
          </a:p>
        </p:txBody>
      </p:sp>
      <p:graphicFrame>
        <p:nvGraphicFramePr>
          <p:cNvPr id="4098" name="מציין מיקום תוכן 4"/>
          <p:cNvGraphicFramePr>
            <a:graphicFrameLocks noGrp="1"/>
          </p:cNvGraphicFramePr>
          <p:nvPr>
            <p:ph sz="half" idx="2"/>
          </p:nvPr>
        </p:nvGraphicFramePr>
        <p:xfrm>
          <a:off x="4648200" y="1728788"/>
          <a:ext cx="40386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3" imgW="4139543" imgH="4627265" progId="Excel.Chart.8">
                  <p:embed/>
                </p:oleObj>
              </mc:Choice>
              <mc:Fallback>
                <p:oleObj r:id="rId3" imgW="4139543" imgH="4627265" progId="Excel.Chart.8">
                  <p:embed/>
                  <p:pic>
                    <p:nvPicPr>
                      <p:cNvPr id="0" name="מציין מיקום תוכן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28788"/>
                        <a:ext cx="4038600" cy="451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לחצן פעולה: קדימה או הבא 5">
            <a:hlinkClick r:id="rId5" action="ppaction://hlinksldjump" highlightClick="1"/>
          </p:cNvPr>
          <p:cNvSpPr/>
          <p:nvPr/>
        </p:nvSpPr>
        <p:spPr>
          <a:xfrm>
            <a:off x="1042988" y="5805488"/>
            <a:ext cx="720725" cy="5032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התאמה אישית 12">
      <a:dk1>
        <a:sysClr val="windowText" lastClr="000000"/>
      </a:dk1>
      <a:lt1>
        <a:srgbClr val="000000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501</TotalTime>
  <Words>404</Words>
  <Application>Microsoft Office PowerPoint</Application>
  <PresentationFormat>‫הצגה על המסך (4:3)</PresentationFormat>
  <Paragraphs>90</Paragraphs>
  <Slides>14</Slides>
  <Notes>0</Notes>
  <HiddenSlides>0</HiddenSlides>
  <MMClips>0</MMClips>
  <ScaleCrop>false</ScaleCrop>
  <HeadingPairs>
    <vt:vector size="8" baseType="variant">
      <vt:variant>
        <vt:lpstr>ערכת נושא</vt:lpstr>
      </vt:variant>
      <vt:variant>
        <vt:i4>1</vt:i4>
      </vt:variant>
      <vt:variant>
        <vt:lpstr>קישורים</vt:lpstr>
      </vt:variant>
      <vt:variant>
        <vt:i4>2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התלהבות</vt:lpstr>
      <vt:lpstr>C:\Users\hayne\Documents\מכון דווידסון\סטטיסטיקה תיאורית\עבודה מסכמת סטטיסטיקה.docx</vt:lpstr>
      <vt:lpstr>C:\Users\hayne\Documents\מכון דווידסון\סטטיסטיקה תיאורית\מחוון להערכת העבודה.docx</vt:lpstr>
      <vt:lpstr>Equation</vt:lpstr>
      <vt:lpstr>Microsoft Excel Chart</vt:lpstr>
      <vt:lpstr>תרשים</vt:lpstr>
      <vt:lpstr>מצגת של PowerPoint</vt:lpstr>
      <vt:lpstr>סטטיסטיקה תיאורית </vt:lpstr>
      <vt:lpstr>מהי סטטיסטיקה?</vt:lpstr>
      <vt:lpstr>משתנים </vt:lpstr>
      <vt:lpstr>טבלת שכיחויות</vt:lpstr>
      <vt:lpstr>שכיחות יחסית</vt:lpstr>
      <vt:lpstr>דיאגרמת עוגה</vt:lpstr>
      <vt:lpstr>דיאגרמת עמודות</vt:lpstr>
      <vt:lpstr>דיאגרמת פיזור</vt:lpstr>
      <vt:lpstr>מהלך השיעור</vt:lpstr>
      <vt:lpstr>עבודה עצמית</vt:lpstr>
      <vt:lpstr>עבודה בקבוצות</vt:lpstr>
      <vt:lpstr>הצגת התוצרים במליאה</vt:lpstr>
      <vt:lpstr>עבודה מסכמת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סטטיסטיקה תיאורית</dc:title>
  <dc:creator>sarit</dc:creator>
  <cp:lastModifiedBy>User</cp:lastModifiedBy>
  <cp:revision>23</cp:revision>
  <dcterms:created xsi:type="dcterms:W3CDTF">2013-03-05T20:37:25Z</dcterms:created>
  <dcterms:modified xsi:type="dcterms:W3CDTF">2013-11-06T12:46:37Z</dcterms:modified>
</cp:coreProperties>
</file>