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7" r:id="rId2"/>
    <p:sldId id="256" r:id="rId3"/>
    <p:sldId id="264" r:id="rId4"/>
    <p:sldId id="257" r:id="rId5"/>
    <p:sldId id="258" r:id="rId6"/>
    <p:sldId id="259" r:id="rId7"/>
    <p:sldId id="266" r:id="rId8"/>
    <p:sldId id="260" r:id="rId9"/>
    <p:sldId id="261" r:id="rId10"/>
    <p:sldId id="262" r:id="rId11"/>
    <p:sldId id="265" r:id="rId12"/>
    <p:sldId id="263" r:id="rId13"/>
    <p:sldId id="268" r:id="rId1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605"/>
    <a:srgbClr val="C40214"/>
    <a:srgbClr val="0651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691"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DA01610-48A6-4364-87CD-1A40AEA5A022}" type="datetimeFigureOut">
              <a:rPr lang="he-IL" smtClean="0"/>
              <a:t>י"ד/סיון/תשע"ד</a:t>
            </a:fld>
            <a:endParaRPr lang="he-I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5F75AE3-0F53-4745-A39B-7FFD092EF5CC}" type="slidenum">
              <a:rPr lang="he-IL" smtClean="0"/>
              <a:t>‹#›</a:t>
            </a:fld>
            <a:endParaRPr lang="he-I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F75AE3-0F53-4745-A39B-7FFD092EF5CC}" type="slidenum">
              <a:rPr lang="he-IL" smtClean="0"/>
              <a:t>‹#›</a:t>
            </a:fld>
            <a:endParaRPr lang="he-IL"/>
          </a:p>
        </p:txBody>
      </p:sp>
      <p:sp>
        <p:nvSpPr>
          <p:cNvPr id="9" name="Content Placeholder 8"/>
          <p:cNvSpPr>
            <a:spLocks noGrp="1"/>
          </p:cNvSpPr>
          <p:nvPr>
            <p:ph sz="quarter" idx="13"/>
          </p:nvPr>
        </p:nvSpPr>
        <p:spPr>
          <a:xfrm>
            <a:off x="1042416" y="2313432"/>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7" name="Slide Number Placeholder 6"/>
          <p:cNvSpPr>
            <a:spLocks noGrp="1"/>
          </p:cNvSpPr>
          <p:nvPr>
            <p:ph type="sldNum" sz="quarter" idx="12"/>
          </p:nvPr>
        </p:nvSpPr>
        <p:spPr/>
        <p:txBody>
          <a:bodyPr/>
          <a:lstStyle/>
          <a:p>
            <a:fld id="{95F75AE3-0F53-4745-A39B-7FFD092EF5CC}" type="slidenum">
              <a:rPr lang="he-IL" smtClean="0"/>
              <a:t>‹#›</a:t>
            </a:fld>
            <a:endParaRPr lang="he-I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DA01610-48A6-4364-87CD-1A40AEA5A022}" type="datetimeFigureOut">
              <a:rPr lang="he-IL" smtClean="0"/>
              <a:t>י"ד/סיון/תשע"ד</a:t>
            </a:fld>
            <a:endParaRPr lang="he-I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95F75AE3-0F53-4745-A39B-7FFD092EF5CC}"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DA01610-48A6-4364-87CD-1A40AEA5A022}" type="datetimeFigureOut">
              <a:rPr lang="he-IL" smtClean="0"/>
              <a:t>י"ד/סיון/תשע"ד</a:t>
            </a:fld>
            <a:endParaRPr lang="he-I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5F75AE3-0F53-4745-A39B-7FFD092EF5CC}"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ms.education.gov.il/EducationCMS/Units/Mazkirut_Pedagogit/Matematika/ChativatBeinayim/oryanut/Meshimot8.htm" TargetMode="External"/><Relationship Id="rId2" Type="http://schemas.openxmlformats.org/officeDocument/2006/relationships/hyperlink" Target="http://highmath.haifa.ac.il/index.php?option=com_content&amp;task=blogcategory&amp;id=255&amp;Itemid=221&amp;limit=5&amp;limitstart=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school.walla.co.il/%D7%A7%D7%95%D7%A8%D7%A1%D7%99%D7%9D/%D7%9B%D7%99%D7%AA%D7%94_%D7%96/%D7%9E%D7%AA%D7%9E%D7%98%D7%99%D7%A7%D7%9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2952465212"/>
              </p:ext>
            </p:extLst>
          </p:nvPr>
        </p:nvGraphicFramePr>
        <p:xfrm>
          <a:off x="1979712" y="3861048"/>
          <a:ext cx="4868863" cy="1688592"/>
        </p:xfrm>
        <a:graphic>
          <a:graphicData uri="http://schemas.openxmlformats.org/drawingml/2006/table">
            <a:tbl>
              <a:tblPr rtl="1"/>
              <a:tblGrid>
                <a:gridCol w="1839913"/>
                <a:gridCol w="3028950"/>
              </a:tblGrid>
              <a:tr h="171452">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dirty="0" smtClean="0">
                          <a:ln>
                            <a:noFill/>
                          </a:ln>
                          <a:solidFill>
                            <a:schemeClr val="tx1"/>
                          </a:solidFill>
                          <a:effectLst/>
                          <a:latin typeface="Tahoma" pitchFamily="34" charset="0"/>
                          <a:cs typeface="Arial" pitchFamily="34" charset="0"/>
                        </a:rPr>
                        <a:t>שם ביה"ס, רשות:</a:t>
                      </a: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lang="he-IL" sz="1800" kern="1200" dirty="0" smtClean="0">
                          <a:solidFill>
                            <a:schemeClr val="tx1"/>
                          </a:solidFill>
                          <a:effectLst/>
                          <a:latin typeface="Arial Unicode MS" pitchFamily="34" charset="-128"/>
                          <a:ea typeface="Arial Unicode MS" pitchFamily="34" charset="-128"/>
                          <a:cs typeface="Arial Unicode MS" pitchFamily="34" charset="-128"/>
                        </a:rPr>
                        <a:t>מקיף ה' אשדוד</a:t>
                      </a: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smtClean="0">
                          <a:ln>
                            <a:noFill/>
                          </a:ln>
                          <a:solidFill>
                            <a:schemeClr val="tx1"/>
                          </a:solidFill>
                          <a:effectLst/>
                          <a:latin typeface="Tahoma" pitchFamily="34" charset="0"/>
                          <a:cs typeface="Arial" pitchFamily="34" charset="0"/>
                        </a:rPr>
                        <a:t>שם המורה:</a:t>
                      </a: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lang="he-IL" sz="1800" kern="1200" dirty="0" err="1" smtClean="0">
                          <a:solidFill>
                            <a:schemeClr val="tx1"/>
                          </a:solidFill>
                          <a:effectLst/>
                          <a:latin typeface="Arial Unicode MS" pitchFamily="34" charset="-128"/>
                          <a:ea typeface="Arial Unicode MS" pitchFamily="34" charset="-128"/>
                          <a:cs typeface="Arial Unicode MS" pitchFamily="34" charset="-128"/>
                        </a:rPr>
                        <a:t>פולינה</a:t>
                      </a:r>
                      <a:r>
                        <a:rPr lang="he-IL" sz="1800" kern="1200" dirty="0" smtClean="0">
                          <a:solidFill>
                            <a:schemeClr val="tx1"/>
                          </a:solidFill>
                          <a:effectLst/>
                          <a:latin typeface="Arial Unicode MS" pitchFamily="34" charset="-128"/>
                          <a:ea typeface="Arial Unicode MS" pitchFamily="34" charset="-128"/>
                          <a:cs typeface="Arial Unicode MS" pitchFamily="34" charset="-128"/>
                        </a:rPr>
                        <a:t> </a:t>
                      </a:r>
                      <a:r>
                        <a:rPr lang="he-IL" sz="1800" kern="1200" dirty="0" err="1" smtClean="0">
                          <a:solidFill>
                            <a:schemeClr val="tx1"/>
                          </a:solidFill>
                          <a:effectLst/>
                          <a:latin typeface="Arial Unicode MS" pitchFamily="34" charset="-128"/>
                          <a:ea typeface="Arial Unicode MS" pitchFamily="34" charset="-128"/>
                          <a:cs typeface="Arial Unicode MS" pitchFamily="34" charset="-128"/>
                        </a:rPr>
                        <a:t>צ'יגרינסקי</a:t>
                      </a:r>
                      <a:endParaRPr lang="he-IL" sz="1800" kern="1200" dirty="0" smtClean="0">
                        <a:solidFill>
                          <a:schemeClr val="tx1"/>
                        </a:solidFill>
                        <a:effectLst/>
                        <a:latin typeface="Arial Unicode MS" pitchFamily="34" charset="-128"/>
                        <a:ea typeface="Arial Unicode MS" pitchFamily="34" charset="-128"/>
                        <a:cs typeface="Arial Unicode MS" pitchFamily="34" charset="-128"/>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smtClean="0">
                          <a:ln>
                            <a:noFill/>
                          </a:ln>
                          <a:solidFill>
                            <a:schemeClr val="tx1"/>
                          </a:solidFill>
                          <a:effectLst/>
                          <a:latin typeface="Tahoma" pitchFamily="34" charset="0"/>
                          <a:cs typeface="Arial" pitchFamily="34" charset="0"/>
                        </a:rPr>
                        <a:t>שם המדריכה: </a:t>
                      </a: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lang="he-IL" sz="1800" kern="1200" dirty="0" smtClean="0">
                          <a:solidFill>
                            <a:schemeClr val="tx1"/>
                          </a:solidFill>
                          <a:effectLst/>
                          <a:latin typeface="Arial Unicode MS" pitchFamily="34" charset="-128"/>
                          <a:ea typeface="Arial Unicode MS" pitchFamily="34" charset="-128"/>
                          <a:cs typeface="Arial Unicode MS" pitchFamily="34" charset="-128"/>
                        </a:rPr>
                        <a:t>נורית היינה</a:t>
                      </a: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cap="none" normalizeH="0" baseline="0" dirty="0" smtClean="0">
                          <a:ln>
                            <a:noFill/>
                          </a:ln>
                          <a:solidFill>
                            <a:schemeClr val="tx1"/>
                          </a:solidFill>
                          <a:effectLst/>
                          <a:latin typeface="Tahoma" pitchFamily="34" charset="0"/>
                          <a:cs typeface="Arial" pitchFamily="34" charset="0"/>
                        </a:rPr>
                        <a:t>שם הפעילות:</a:t>
                      </a:r>
                      <a:endParaRPr kumimoji="0" lang="en-US" sz="1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lang="he-IL" sz="1400" kern="1200" dirty="0" smtClean="0">
                          <a:solidFill>
                            <a:schemeClr val="tx1"/>
                          </a:solidFill>
                          <a:effectLst/>
                          <a:latin typeface="Arial Unicode MS" pitchFamily="34" charset="-128"/>
                          <a:ea typeface="Arial Unicode MS" pitchFamily="34" charset="-128"/>
                          <a:cs typeface="Arial Unicode MS" pitchFamily="34" charset="-128"/>
                        </a:rPr>
                        <a:t>פונקציות- קבלני גינון</a:t>
                      </a: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r h="0">
                <a:tc>
                  <a:txBody>
                    <a:bodyPr/>
                    <a:lstStyle/>
                    <a:p>
                      <a:pPr marL="0" marR="0" lvl="0" indent="0" algn="r" defTabSz="914400" rtl="1" eaLnBrk="1" fontAlgn="base" latinLnBrk="0" hangingPunct="1">
                        <a:lnSpc>
                          <a:spcPct val="115000"/>
                        </a:lnSpc>
                        <a:spcBef>
                          <a:spcPts val="1000"/>
                        </a:spcBef>
                        <a:spcAft>
                          <a:spcPct val="0"/>
                        </a:spcAft>
                        <a:buClrTx/>
                        <a:buSzTx/>
                        <a:buFontTx/>
                        <a:buNone/>
                        <a:tabLst/>
                      </a:pPr>
                      <a:r>
                        <a:rPr kumimoji="0" lang="he-IL" sz="1800" b="1" i="0" u="none" strike="noStrike" kern="1200" cap="none" normalizeH="0" baseline="0" dirty="0" smtClean="0">
                          <a:ln>
                            <a:noFill/>
                          </a:ln>
                          <a:solidFill>
                            <a:schemeClr val="tx1"/>
                          </a:solidFill>
                          <a:effectLst/>
                          <a:latin typeface="Tahoma" pitchFamily="34" charset="0"/>
                          <a:ea typeface="+mn-ea"/>
                          <a:cs typeface="Arial" pitchFamily="34" charset="0"/>
                        </a:rPr>
                        <a:t>מיועד לכתות:</a:t>
                      </a:r>
                      <a:endParaRPr kumimoji="0" lang="en-US" sz="1800" b="1" i="0" u="none" strike="noStrike" kern="1200" cap="none" normalizeH="0" baseline="0" dirty="0" smtClean="0">
                        <a:ln>
                          <a:noFill/>
                        </a:ln>
                        <a:solidFill>
                          <a:schemeClr val="tx1"/>
                        </a:solidFill>
                        <a:effectLst/>
                        <a:latin typeface="Tahoma" pitchFamily="34" charset="0"/>
                        <a:ea typeface="+mn-ea"/>
                        <a:cs typeface="Arial" pitchFamily="34" charset="0"/>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c>
                  <a:txBody>
                    <a:bodyPr/>
                    <a:lstStyle/>
                    <a:p>
                      <a:pPr rtl="1"/>
                      <a:r>
                        <a:rPr lang="he-IL" sz="1400" kern="1200" dirty="0" smtClean="0">
                          <a:solidFill>
                            <a:schemeClr val="tx1"/>
                          </a:solidFill>
                          <a:effectLst/>
                          <a:latin typeface="Arial Unicode MS" pitchFamily="34" charset="-128"/>
                          <a:ea typeface="Arial Unicode MS" pitchFamily="34" charset="-128"/>
                          <a:cs typeface="Arial Unicode MS" pitchFamily="34" charset="-128"/>
                        </a:rPr>
                        <a:t>כתות ז': מופת, מדעית עתודה טכנולוגית</a:t>
                      </a:r>
                      <a:endParaRPr lang="en-US" sz="1400" kern="1200" dirty="0" smtClean="0">
                        <a:solidFill>
                          <a:schemeClr val="tx1"/>
                        </a:solidFill>
                        <a:effectLst/>
                        <a:latin typeface="Arial Unicode MS" pitchFamily="34" charset="-128"/>
                        <a:ea typeface="Arial Unicode MS" pitchFamily="34" charset="-128"/>
                        <a:cs typeface="Arial Unicode MS" pitchFamily="34" charset="-128"/>
                      </a:endParaRPr>
                    </a:p>
                    <a:p>
                      <a:r>
                        <a:rPr lang="he-IL" sz="1400" kern="1200" dirty="0" smtClean="0">
                          <a:solidFill>
                            <a:schemeClr val="tx1"/>
                          </a:solidFill>
                          <a:effectLst/>
                          <a:latin typeface="Arial Unicode MS" pitchFamily="34" charset="-128"/>
                          <a:ea typeface="Arial Unicode MS" pitchFamily="34" charset="-128"/>
                          <a:cs typeface="Arial Unicode MS" pitchFamily="34" charset="-128"/>
                        </a:rPr>
                        <a:t>כתות ח': מצוינות, רגילות</a:t>
                      </a:r>
                      <a:endParaRPr kumimoji="0" lang="he-IL"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endParaRPr>
                    </a:p>
                  </a:txBody>
                  <a:tcPr marL="68580" marR="68580" marT="0" marB="0" horzOverflow="overflow">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a:noFill/>
                    </a:lnTlToBr>
                    <a:lnBlToTr>
                      <a:noFill/>
                    </a:lnBlToTr>
                    <a:noFill/>
                  </a:tcPr>
                </a:tc>
              </a:tr>
            </a:tbl>
          </a:graphicData>
        </a:graphic>
      </p:graphicFrame>
      <p:pic>
        <p:nvPicPr>
          <p:cNvPr id="3091" name="תמונה 3" descr="3454_Davidson_logo_cmyk.jpg"/>
          <p:cNvPicPr>
            <a:picLocks noChangeAspect="1" noChangeArrowheads="1"/>
          </p:cNvPicPr>
          <p:nvPr/>
        </p:nvPicPr>
        <p:blipFill>
          <a:blip r:embed="rId2"/>
          <a:srcRect/>
          <a:stretch>
            <a:fillRect/>
          </a:stretch>
        </p:blipFill>
        <p:spPr bwMode="auto">
          <a:xfrm>
            <a:off x="900113" y="928688"/>
            <a:ext cx="7334250" cy="928687"/>
          </a:xfrm>
          <a:prstGeom prst="rect">
            <a:avLst/>
          </a:prstGeom>
          <a:noFill/>
          <a:ln w="9525">
            <a:noFill/>
            <a:miter lim="800000"/>
            <a:headEnd/>
            <a:tailEnd/>
          </a:ln>
        </p:spPr>
      </p:pic>
      <p:pic>
        <p:nvPicPr>
          <p:cNvPr id="3092" name="תמונה 12" descr="logo.jpg"/>
          <p:cNvPicPr>
            <a:picLocks noChangeAspect="1" noChangeArrowheads="1"/>
          </p:cNvPicPr>
          <p:nvPr/>
        </p:nvPicPr>
        <p:blipFill>
          <a:blip r:embed="rId3"/>
          <a:srcRect/>
          <a:stretch>
            <a:fillRect/>
          </a:stretch>
        </p:blipFill>
        <p:spPr bwMode="auto">
          <a:xfrm>
            <a:off x="3616324" y="2286000"/>
            <a:ext cx="1901825" cy="1143000"/>
          </a:xfrm>
          <a:prstGeom prst="rect">
            <a:avLst/>
          </a:prstGeom>
          <a:noFill/>
          <a:ln w="9525">
            <a:noFill/>
            <a:miter lim="800000"/>
            <a:headEnd/>
            <a:tailEnd/>
          </a:ln>
        </p:spPr>
      </p:pic>
      <p:pic>
        <p:nvPicPr>
          <p:cNvPr id="3093" name="תמונה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27384"/>
            <a:ext cx="9144000" cy="956072"/>
          </a:xfrm>
          <a:prstGeom prst="rect">
            <a:avLst/>
          </a:prstGeom>
          <a:noFill/>
          <a:ln w="9525">
            <a:noFill/>
            <a:miter lim="800000"/>
            <a:headEnd/>
            <a:tailEnd/>
          </a:ln>
        </p:spPr>
      </p:pic>
      <p:pic>
        <p:nvPicPr>
          <p:cNvPr id="3094" name="תמונה 9"/>
          <p:cNvPicPr>
            <a:picLocks noChangeAspect="1" noChangeArrowheads="1"/>
          </p:cNvPicPr>
          <p:nvPr/>
        </p:nvPicPr>
        <p:blipFill>
          <a:blip r:embed="rId5"/>
          <a:srcRect/>
          <a:stretch>
            <a:fillRect/>
          </a:stretch>
        </p:blipFill>
        <p:spPr bwMode="auto">
          <a:xfrm>
            <a:off x="0" y="6124575"/>
            <a:ext cx="9144000" cy="733425"/>
          </a:xfrm>
          <a:prstGeom prst="rect">
            <a:avLst/>
          </a:prstGeom>
          <a:noFill/>
          <a:ln w="9525">
            <a:noFill/>
            <a:miter lim="800000"/>
            <a:headEnd/>
            <a:tailEnd/>
          </a:ln>
        </p:spPr>
      </p:pic>
      <p:sp>
        <p:nvSpPr>
          <p:cNvPr id="3095"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he-IL"/>
          </a:p>
        </p:txBody>
      </p:sp>
      <p:sp>
        <p:nvSpPr>
          <p:cNvPr id="3096" name="Rectangle 8"/>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r>
              <a:rPr lang="en-US" sz="1000">
                <a:latin typeface="Calibri" pitchFamily="34" charset="0"/>
                <a:cs typeface="Times New Roman" pitchFamily="18" charset="0"/>
              </a:rPr>
              <a:t/>
            </a:r>
            <a:br>
              <a:rPr lang="en-US" sz="1000">
                <a:latin typeface="Calibri" pitchFamily="34" charset="0"/>
                <a:cs typeface="Times New Roman" pitchFamily="18" charset="0"/>
              </a:rPr>
            </a:br>
            <a:endParaRPr lang="en-US"/>
          </a:p>
        </p:txBody>
      </p:sp>
      <p:sp>
        <p:nvSpPr>
          <p:cNvPr id="3097" name="Rectangle 9"/>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he-IL"/>
          </a:p>
        </p:txBody>
      </p:sp>
      <p:sp>
        <p:nvSpPr>
          <p:cNvPr id="3098" name="Rectangle 10"/>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he-IL"/>
          </a:p>
        </p:txBody>
      </p:sp>
      <p:sp>
        <p:nvSpPr>
          <p:cNvPr id="3099" name="Rectangle 1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algn="l" eaLnBrk="0" hangingPunct="0"/>
            <a:r>
              <a:rPr lang="he-IL" sz="3600">
                <a:cs typeface="Times New Roman" pitchFamily="18" charset="0"/>
              </a:rPr>
              <a:t>     </a:t>
            </a:r>
            <a:endParaRPr lang="en-US" sz="900"/>
          </a:p>
          <a:p>
            <a:pPr algn="l" rtl="0" eaLnBrk="0" hangingPunct="0"/>
            <a:endParaRPr lang="en-US"/>
          </a:p>
        </p:txBody>
      </p:sp>
      <p:sp>
        <p:nvSpPr>
          <p:cNvPr id="3100" name="Rectangle 12"/>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pPr eaLnBrk="0" hangingPunct="0"/>
            <a:endParaRPr lang="he-IL"/>
          </a:p>
        </p:txBody>
      </p:sp>
      <p:sp>
        <p:nvSpPr>
          <p:cNvPr id="3101" name="Rectangle 19"/>
          <p:cNvSpPr>
            <a:spLocks noChangeArrowheads="1"/>
          </p:cNvSpPr>
          <p:nvPr/>
        </p:nvSpPr>
        <p:spPr bwMode="auto">
          <a:xfrm flipH="1">
            <a:off x="642938" y="0"/>
            <a:ext cx="71437" cy="6858000"/>
          </a:xfrm>
          <a:prstGeom prst="rect">
            <a:avLst/>
          </a:prstGeom>
          <a:solidFill>
            <a:srgbClr val="FFFFFF"/>
          </a:solidFill>
          <a:ln w="9525">
            <a:solidFill>
              <a:srgbClr val="31849B"/>
            </a:solidFill>
            <a:miter lim="800000"/>
            <a:headEnd/>
            <a:tailEnd/>
          </a:ln>
        </p:spPr>
        <p:txBody>
          <a:bodyPr/>
          <a:lstStyle/>
          <a:p>
            <a:endParaRPr lang="he-IL"/>
          </a:p>
        </p:txBody>
      </p:sp>
      <p:sp>
        <p:nvSpPr>
          <p:cNvPr id="3102" name="Rectangle 19"/>
          <p:cNvSpPr>
            <a:spLocks noChangeArrowheads="1"/>
          </p:cNvSpPr>
          <p:nvPr/>
        </p:nvSpPr>
        <p:spPr bwMode="auto">
          <a:xfrm flipH="1">
            <a:off x="8429625" y="0"/>
            <a:ext cx="71438" cy="6858000"/>
          </a:xfrm>
          <a:prstGeom prst="rect">
            <a:avLst/>
          </a:prstGeom>
          <a:solidFill>
            <a:srgbClr val="FFFFFF"/>
          </a:solidFill>
          <a:ln w="9525">
            <a:solidFill>
              <a:srgbClr val="31849B"/>
            </a:solidFill>
            <a:miter lim="800000"/>
            <a:headEnd/>
            <a:tailEnd/>
          </a:ln>
        </p:spPr>
        <p:txBody>
          <a:bodyPr/>
          <a:lstStyle/>
          <a:p>
            <a:endParaRPr lang="he-IL"/>
          </a:p>
        </p:txBody>
      </p:sp>
    </p:spTree>
    <p:extLst>
      <p:ext uri="{BB962C8B-B14F-4D97-AF65-F5344CB8AC3E}">
        <p14:creationId xmlns:p14="http://schemas.microsoft.com/office/powerpoint/2010/main" val="4033857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404664"/>
            <a:ext cx="7024744" cy="998984"/>
          </a:xfrm>
        </p:spPr>
        <p:txBody>
          <a:bodyPr/>
          <a:lstStyle/>
          <a:p>
            <a:pPr algn="ctr"/>
            <a:r>
              <a:rPr lang="he-IL" b="1" dirty="0" smtClean="0">
                <a:solidFill>
                  <a:srgbClr val="E95605"/>
                </a:solidFill>
              </a:rPr>
              <a:t>פתרון אלגברי</a:t>
            </a:r>
            <a:endParaRPr lang="he-IL" b="1" dirty="0">
              <a:solidFill>
                <a:srgbClr val="E95605"/>
              </a:solidFill>
            </a:endParaRPr>
          </a:p>
        </p:txBody>
      </p:sp>
      <p:sp>
        <p:nvSpPr>
          <p:cNvPr id="3" name="מציין מיקום תוכן 2"/>
          <p:cNvSpPr>
            <a:spLocks noGrp="1"/>
          </p:cNvSpPr>
          <p:nvPr>
            <p:ph idx="1"/>
          </p:nvPr>
        </p:nvSpPr>
        <p:spPr>
          <a:xfrm>
            <a:off x="1043608" y="1556792"/>
            <a:ext cx="7272808" cy="4752528"/>
          </a:xfrm>
        </p:spPr>
        <p:txBody>
          <a:bodyPr>
            <a:noAutofit/>
          </a:bodyPr>
          <a:lstStyle/>
          <a:p>
            <a:pPr>
              <a:lnSpc>
                <a:spcPct val="150000"/>
              </a:lnSpc>
            </a:pPr>
            <a:r>
              <a:rPr lang="he-IL" dirty="0" smtClean="0"/>
              <a:t>הציעו דרך אלגברית למצוא מהו שטח הגינה עבורו הקבלנים אורי ודניאל מציעים מחיר זהה?</a:t>
            </a:r>
          </a:p>
          <a:p>
            <a:pPr>
              <a:lnSpc>
                <a:spcPct val="150000"/>
              </a:lnSpc>
            </a:pPr>
            <a:r>
              <a:rPr lang="he-IL" dirty="0" smtClean="0"/>
              <a:t>חשבו מהו השטח? ומהו המחיר עבורו הצעותיהם זהות?</a:t>
            </a:r>
          </a:p>
          <a:p>
            <a:pPr>
              <a:lnSpc>
                <a:spcPct val="150000"/>
              </a:lnSpc>
            </a:pPr>
            <a:r>
              <a:rPr lang="he-IL" dirty="0" smtClean="0"/>
              <a:t>היכן ממוקמת נקודת חיתוך זו בשרטוט הגרפים שיצרתם, סמנו את הנקודה בצבע כחול?</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77072"/>
            <a:ext cx="190500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31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51720" y="1027664"/>
            <a:ext cx="6016514" cy="1143000"/>
          </a:xfrm>
        </p:spPr>
        <p:txBody>
          <a:bodyPr>
            <a:normAutofit fontScale="90000"/>
          </a:bodyPr>
          <a:lstStyle/>
          <a:p>
            <a:pPr algn="ctr"/>
            <a:r>
              <a:rPr lang="he-IL" b="1" dirty="0" smtClean="0">
                <a:solidFill>
                  <a:schemeClr val="accent5">
                    <a:lumMod val="75000"/>
                  </a:schemeClr>
                </a:solidFill>
              </a:rPr>
              <a:t>מחירים זהים </a:t>
            </a:r>
            <a:br>
              <a:rPr lang="he-IL" b="1" dirty="0" smtClean="0">
                <a:solidFill>
                  <a:schemeClr val="accent5">
                    <a:lumMod val="75000"/>
                  </a:schemeClr>
                </a:solidFill>
              </a:rPr>
            </a:br>
            <a:r>
              <a:rPr lang="he-IL" b="1" dirty="0" smtClean="0">
                <a:solidFill>
                  <a:schemeClr val="accent5">
                    <a:lumMod val="75000"/>
                  </a:schemeClr>
                </a:solidFill>
              </a:rPr>
              <a:t>ושטחים שווים</a:t>
            </a:r>
            <a:endParaRPr lang="he-IL" b="1" dirty="0">
              <a:solidFill>
                <a:schemeClr val="accent5">
                  <a:lumMod val="75000"/>
                </a:schemeClr>
              </a:solidFill>
            </a:endParaRPr>
          </a:p>
        </p:txBody>
      </p:sp>
      <p:sp>
        <p:nvSpPr>
          <p:cNvPr id="3" name="מציין מיקום תוכן 2"/>
          <p:cNvSpPr>
            <a:spLocks noGrp="1"/>
          </p:cNvSpPr>
          <p:nvPr>
            <p:ph idx="1"/>
          </p:nvPr>
        </p:nvSpPr>
        <p:spPr>
          <a:xfrm>
            <a:off x="1115616" y="2584319"/>
            <a:ext cx="6777317" cy="3508977"/>
          </a:xfrm>
        </p:spPr>
        <p:txBody>
          <a:bodyPr>
            <a:normAutofit lnSpcReduction="10000"/>
          </a:bodyPr>
          <a:lstStyle/>
          <a:p>
            <a:pPr>
              <a:lnSpc>
                <a:spcPct val="150000"/>
              </a:lnSpc>
            </a:pPr>
            <a:r>
              <a:rPr lang="he-IL" dirty="0"/>
              <a:t>האם יש שטח גינה עבורו יגבו שלושת הקבלנים מחיר זהה? הסבירו.</a:t>
            </a:r>
          </a:p>
          <a:p>
            <a:pPr>
              <a:lnSpc>
                <a:spcPct val="150000"/>
              </a:lnSpc>
            </a:pPr>
            <a:r>
              <a:rPr lang="he-IL" dirty="0" smtClean="0"/>
              <a:t>הצעתו </a:t>
            </a:r>
            <a:r>
              <a:rPr lang="he-IL" dirty="0"/>
              <a:t>של </a:t>
            </a:r>
            <a:r>
              <a:rPr lang="he-IL" dirty="0" smtClean="0"/>
              <a:t>דניאל השתנתה.</a:t>
            </a:r>
            <a:r>
              <a:rPr lang="en-US" dirty="0" smtClean="0"/>
              <a:t/>
            </a:r>
            <a:br>
              <a:rPr lang="en-US" dirty="0" smtClean="0"/>
            </a:br>
            <a:r>
              <a:rPr lang="he-IL" dirty="0" smtClean="0"/>
              <a:t>כעת הוא לוקח עבור יעוץ 200 ₪ ו-30 ₪ לכל מ"ר גינה.</a:t>
            </a:r>
          </a:p>
          <a:p>
            <a:pPr>
              <a:lnSpc>
                <a:spcPct val="150000"/>
              </a:lnSpc>
            </a:pPr>
            <a:r>
              <a:rPr lang="he-IL" dirty="0" smtClean="0"/>
              <a:t>מה קרה בעקבות שינוי הצעתו של דניאל?</a:t>
            </a:r>
            <a:endParaRPr lang="he-IL" dirty="0"/>
          </a:p>
          <a:p>
            <a:endParaRPr lang="he-I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48" y="620688"/>
            <a:ext cx="255270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320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692696"/>
            <a:ext cx="7024744" cy="720080"/>
          </a:xfrm>
        </p:spPr>
        <p:txBody>
          <a:bodyPr/>
          <a:lstStyle/>
          <a:p>
            <a:pPr algn="ctr"/>
            <a:r>
              <a:rPr lang="he-IL" b="1" dirty="0" smtClean="0">
                <a:solidFill>
                  <a:schemeClr val="accent5">
                    <a:lumMod val="75000"/>
                  </a:schemeClr>
                </a:solidFill>
              </a:rPr>
              <a:t>עבודת בית</a:t>
            </a:r>
            <a:endParaRPr lang="he-IL" b="1" dirty="0">
              <a:solidFill>
                <a:schemeClr val="accent5">
                  <a:lumMod val="75000"/>
                </a:schemeClr>
              </a:solidFill>
            </a:endParaRPr>
          </a:p>
        </p:txBody>
      </p:sp>
      <p:sp>
        <p:nvSpPr>
          <p:cNvPr id="3" name="מציין מיקום תוכן 2"/>
          <p:cNvSpPr>
            <a:spLocks noGrp="1"/>
          </p:cNvSpPr>
          <p:nvPr>
            <p:ph idx="1"/>
          </p:nvPr>
        </p:nvSpPr>
        <p:spPr>
          <a:xfrm>
            <a:off x="1043608" y="1412776"/>
            <a:ext cx="6777317" cy="4896544"/>
          </a:xfrm>
        </p:spPr>
        <p:txBody>
          <a:bodyPr>
            <a:normAutofit fontScale="92500" lnSpcReduction="20000"/>
          </a:bodyPr>
          <a:lstStyle/>
          <a:p>
            <a:pPr>
              <a:lnSpc>
                <a:spcPct val="150000"/>
              </a:lnSpc>
            </a:pPr>
            <a:r>
              <a:rPr lang="he-IL" dirty="0" smtClean="0">
                <a:solidFill>
                  <a:schemeClr val="tx1"/>
                </a:solidFill>
              </a:rPr>
              <a:t>חשבו בדרך אלגברית דומה את שתי נקודות החיתוך הנוספות. לפי ההצעות הראשוניות. מה משמעותן?</a:t>
            </a:r>
          </a:p>
          <a:p>
            <a:endParaRPr lang="he-IL" dirty="0">
              <a:solidFill>
                <a:schemeClr val="tx1"/>
              </a:solidFill>
            </a:endParaRPr>
          </a:p>
          <a:p>
            <a:pPr>
              <a:lnSpc>
                <a:spcPct val="160000"/>
              </a:lnSpc>
            </a:pPr>
            <a:r>
              <a:rPr lang="he-IL" dirty="0" smtClean="0">
                <a:solidFill>
                  <a:schemeClr val="tx1"/>
                </a:solidFill>
              </a:rPr>
              <a:t>שטחן של רוב הגינות הפרטיות באזור מלבניות בעלות שטח של 36 מ"ר איזה צורות מלבניות יכולות להיות לגינה כתבו לפחות 6 אפשרויות שונות. לאיזו צורה מלבנית יש את ההיקף הקטן ביותר. מי מקבלני הגינון יזכה אם בעל גינה פרטית יבחר את הקבלן בעל ההצעה הנמוכה ביותר? מה ההפרש בין ההצעה הגבוהה ביותר להצעה הנמוכה ביותר. כמה כסף יחסוך בעל הגינה?</a:t>
            </a:r>
          </a:p>
          <a:p>
            <a:endParaRPr lang="he-IL" dirty="0">
              <a:solidFill>
                <a:schemeClr val="tx1"/>
              </a:solidFill>
            </a:endParaRPr>
          </a:p>
        </p:txBody>
      </p:sp>
    </p:spTree>
    <p:extLst>
      <p:ext uri="{BB962C8B-B14F-4D97-AF65-F5344CB8AC3E}">
        <p14:creationId xmlns:p14="http://schemas.microsoft.com/office/powerpoint/2010/main" val="1046404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smtClean="0"/>
              <a:t>המלצות</a:t>
            </a:r>
            <a:endParaRPr lang="he-IL" b="1" dirty="0"/>
          </a:p>
        </p:txBody>
      </p:sp>
      <p:sp>
        <p:nvSpPr>
          <p:cNvPr id="3" name="מציין מיקום תוכן 2"/>
          <p:cNvSpPr>
            <a:spLocks noGrp="1"/>
          </p:cNvSpPr>
          <p:nvPr>
            <p:ph idx="1"/>
          </p:nvPr>
        </p:nvSpPr>
        <p:spPr/>
        <p:txBody>
          <a:bodyPr/>
          <a:lstStyle/>
          <a:p>
            <a:pPr>
              <a:lnSpc>
                <a:spcPct val="150000"/>
              </a:lnSpc>
            </a:pPr>
            <a:r>
              <a:rPr lang="he-IL" b="1" dirty="0" smtClean="0">
                <a:hlinkClick r:id="rId2"/>
              </a:rPr>
              <a:t>כלי לבניית מדרגות של פונקציה</a:t>
            </a:r>
            <a:endParaRPr lang="he-IL" b="1" dirty="0" smtClean="0"/>
          </a:p>
          <a:p>
            <a:pPr>
              <a:lnSpc>
                <a:spcPct val="150000"/>
              </a:lnSpc>
            </a:pPr>
            <a:r>
              <a:rPr lang="he-IL" b="1" dirty="0" smtClean="0"/>
              <a:t>קישור לבעיה המקורית מתוך </a:t>
            </a:r>
            <a:r>
              <a:rPr lang="he-IL" b="1" dirty="0" smtClean="0">
                <a:hlinkClick r:id="rId3"/>
              </a:rPr>
              <a:t>משימות </a:t>
            </a:r>
            <a:r>
              <a:rPr lang="he-IL" b="1" dirty="0">
                <a:hlinkClick r:id="rId3"/>
              </a:rPr>
              <a:t>אוריינות לתכנית הלימודים המוארת לכיתה ח'</a:t>
            </a:r>
            <a:endParaRPr lang="he-IL" dirty="0"/>
          </a:p>
        </p:txBody>
      </p:sp>
    </p:spTree>
    <p:extLst>
      <p:ext uri="{BB962C8B-B14F-4D97-AF65-F5344CB8AC3E}">
        <p14:creationId xmlns:p14="http://schemas.microsoft.com/office/powerpoint/2010/main" val="100255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MTEhUUExQWFhUWFxwbFxgXGRcfIRoaGhgaGB4dHBoYHCggGholHBwcIjEhJSkrLi4uGiAzODMsNygtLisBCgoKDg0OGxAQGywlICQvLCwyLC8sLCwsLC0sLCwsLCwsLCwtLCwsLCwsLCwsLCwsLCwsLCwsLCwsLCwsLCwsLP/AABEIAMMBAwMBIgACEQEDEQH/xAAbAAACAwEBAQAAAAAAAAAAAAAEBQIDBgABB//EADwQAAECBAQEBAQFBAEDBQAAAAECEQADITEEBRJBIlFhcROBkaEGMrHwQlLB0eEUFSNi8QdygiQzQ5Ky/8QAGgEAAwEBAQEAAAAAAAAAAAAAAgMEAQAFBv/EAC8RAAICAQQBAwIFBQADAAAAAAECAAMRBBIhMUETIlEyYQVxgZGhFCNCsfAGwdH/2gAMAwEAAhEDEQA/AMNIytYnS3N1pAbnqEaz/qeVGdhglykIWS1SSpZJ9gPWKMKp1t+IEEA9C47ww+KQTjEpK9EmRISqYoCxeor+agaIKrWevmJrJKHMVykJC5hFNcouTsrRwjqauwc3jUZZLCcKmaS4Eha3ap8eY3yEUJSgtXvGUxOI/qZqAgUUrQlIP4XCXd/nBYk9TGv+NpgSUyeymBIcIAlpFLFgpQ/7oYjYQmGDgEzLmaonUWAS6kJSHGklr/nd67wZKxSlAJdvEdIcfKWsQb13hdkeLneKqSuqQXC2DsCwJI6veLZ+HC0qlj5ubMRxBg+4vEDAlsGJOcyeGVomkupn0iouKMz7w/kTdR0LAFt/594ymbzFSkiUGUGFSbEAH8LF33N4vyPHFTJWHZ0vVwDY/wARjpkbpk0AwoMxSVB5SnL1LgbHr2g0YeQmXpSGAHCAahzsRzhNl3iVSQNIIYhQ59LXg6ZhEpTfiCiCAbOAdoktUlu5mCI4GV0GlWktTf7MEjDLSDpNaEP5xVlM8K4Spjdjfl6QxUEgXiN94JEJamxnxMl8UZMVkzKsEhRqw1O7+zX3gCTko06glQXRVSG8v2jY4nMQEmqSOsI5OYKmL0sWYsA228Xaa59mD4mDJ4iPAYCaiYp0rCUnh0pd3bd4K+KMKuXL1KFHDWq77A8jDjLsZVSVGxp5RT8YSNeGYA3BN9u214aLCbBmEBM7gwgTNGqymbqGF+T/AEgxbaQyhxrpq/1AB+sLCQiepSnYzVcQuOM+0XZukp8MGvCT5laj/EeiQOcQ/BmhwcgJcpNz9jrAWPBVO2dh/wA9x1hbgcdo56TYP63tDPDYpC+Lc1c1O/tE5BU5gFpYhYLVepZ367+8aHDYhrcRcUPk5rtCJMpDBlE0PkSDBWEkFDKKybMe9G++cEr5GIMiqSkTp0lkgJBKSBXi4gPWKZUuSNAKiVFn7UirPMS8xQIAcNaru4teF2XLrW+z/SLt7Ms0faMJ2KRVOyTU+f6fqY9xOZAKATc1PbZ/JvSFK1HWUNVRald6RPFTEpUpJo3z9rgejQvGDgSxRmvcYXNUlaypVdKfJz05xPFajMlTHGiXxeYsPcQHIUlagnVpSSz8x3h8J0mU6SnxEq6OAWPS8a95TAEkJJOYBiMUpWpSiFFbBJT3NIBTiCjRRg51N0sSdgGMW50JWlMyVqQ1FJSCd79CBvCWUgInJOpSwxYL/G4O4LWLekTOxdcEwQIJnEtSZh3BdYLguCa2A3hMuUSWSHO8bOfI1pANNmL0Fag+lIzGYYVQmFKQrhLA/wAxVU2UjRPU4JbVSp/KOg3+0TlcRmyQT+ZdfOOgPWPyJ2Y4+GZiZk2W9WVWlQ3OGvxlhPEXNlhwqasF9mRwpB3qXPpACZJw84TAG1BlONyKEbXMVf3UKnOSTXhN2BpTyiJXxX7II9tePMr+Csln/wBxw6ZqWEtZU4NFBANWG5o8C55nq8VmWJASTLMwBBc0EtIRt+EkFXnH0HJJFZs0KCdMhRSTsVA1YXYD7eMRIkpClpQGlpQSl/mWrdSuvSw94qW3NILSiqvcBmK8pnTkKWtanSaFNHSOTC38Q4mzhp1pTUJdyHcV5UiiRgm4wSklJsAdVdw3OC8uCFI0iUUljcMD2rTtHn3XZ5EkuJVsRc6ZkoG+oEOez/SKsHh1S0kgU0vzBA69otEoCQrowNerO2xaDMrlK0p4nAehbs0DvwCR1EAmCYfGky1oTcoOljUM7V8ooyzPSkyzM4lurXU1NhQi0H46YiUpkhixZub70peKMTMUUJmLQHBuC7g1HmxihNpAJHcoU5E1WSzkT0hJASQaEqHN7ntDGZN4XelTqLvfd9neEWFwZMtRQHSEBi9aVPm7j0hOnMsShSJa5Syhd2AUX6duXeCFKscStTt4PU0uKl+GxVUmpFmB5jfnFeHnpTMSWFdx635xCdjhMDKCww+ZSSHOxrUHmIVLxRQrTUpoxH89aRz1DoTLG5yJohiEaiQlt9LA71aL8DOrejsPWEeDxji5pfduZ/iGGFUxDmh3iWxNvMWw5zG8yVhpw4kJ1C7sk+fPu0L81+F0TCFJmlJ0gAGoIApV3HeCJS0FTkVAbu3e8EYvE1VsEjhr0gA7Mu5W5+Ie/eMGYDES1S1rlrCSpNRpL87cy0J15kQQJbDmzAAG/aHsniUpbfiJD9SbwFnGSoWgzJKSJg2FjWpbzj0q3AIDxATMOw2JKmNXIYsQXbp6QzlKcFKiWFjcc7c4S/CmST9IMweHpU+o3IpYbDvDdeWzlEBE1AYuXCt+4vAWMgbAM4JF0tSMQsq8YIWTR69Kh+Gwj05TOTNZIJBJOpIOnc3q1jHYvJsVLVqQJak6hbbdy4EOMLimcKWJSwA2gsHKXdmb1jLNQy8qQRDfAniMvmJmIJUgEKBGpxZjpcjeBcdlyivjQpyaqSAQexF4MziXq41TVMSkgp4mUkM/EN6nlCnF49SSlEjEEcL6VAaiK0c0fpCK7rGOc/xB3gjbLxkikrCi4QmqXSWeznr6QZLyueV0UFApZ0lqPetjtA2Bzab/APLpALgh3fd6btBRzSUDqI1BtyWo/JQcxhsvJ9wmnaOosz7AzUMFiYg3DV1C1NibQlW6TLlkKKikq4qVLBy9jTzeNOrOpMzwiZidUpRYEECpBqNxwwVL8IAzFBCwogKJD0dxp5G/KGC7avuBzAJWIgFCWkrCgCHBV+JqEjp1iOIWlaWUQBuo7AdN4b42XJmIT4cwMhksQzjZ+uzwjn4cJTrBQoc34ha6Wp3hptXGFM4keJerByk0MwFt9F9+cdCX+rJqx9B+0dC9j/P+oOZp5mMUWBBNz0D8uUC/0jzHu7Oav6WMQViQyU7jlyIbtFs46nFmIqKW2gcEdTmPM1U5ITgZhUXUvhdm4U1Nq8rRif7oRMStICVfKe+9e9Y2GHxYXISlRYAlyRTZ39BGPzWUqo4QoVB2IsL+n6wVTBiVPxLaydkOkKnFIpL0V4gS5rWgFIrwK1S57EApWDVz817GnpF+E0olIC1FJTdIFyat26xCfiZYLaUqKVUfY0iIAliMcSO5SbCDFMwgq01ILPYPxVhnlH+N0pYpdw5Yh6MYCzbEy9JUlJSrUxHPeKsBiUgKVpLliHO7mxMWKmVwY2jarYIjfMctTNJJYL3LnkOXlC6f8Or0lIXQFwCbFojJzBT6i4udttu0Gf3ZySsDTQAelfrDjUyDIMveuv6iJ5Ix4kpABUQ44eR3gnEYxRS463uD0I7wJ8QBJVLMsBL1UBzsD2vBEhXCkNcm/ls9YTwQGkWN1u0QfB45gZaio6gXLhhz94GZwWLjZ9jZ+kNMZ8NzdOvw1pF3BHcb0r0hWvJ1SkiYpWm2rr0pvBLZUclTBZlBhuTzeIoYjtvSPcRmKkqJSCUggV1BibVb3j1KWqxCRVwQCLF/TnAk/PyjUlKqh2JTUjkWoRW8cAbG4GYaobBxDsPj5rXKhyv7GDMRj9IKjQkMQomv5WDxmJebKCXFT0DMaNBsjMyzkOeRq33aGto1HUd/SADjuEyi/R6nlBUzMDJSnSQQdgHJ7uIqllMxOoONLAgAb77C8DrxI1ql0UQRxEX8hvVvKFMpziIK44M7+9kqYFQKtlJHt1jsRmGrSlc4g0PJzd96tSMrNzI+KUEAcZD9Ht0FrQJPxxMx9J+Uag71F6w4af7QADNqjPZktaJaiSpVakMoH9afWGGOxZYKCR1B2DHkKh2jHYzFFQlzksNIAUKXa4eHknM5C1lGtllLEEU1Md+VWhL14wcfnBfqNcErXLejEuGPJXXaFeaZLJVM1lYD0I5typf76wFiZi0JZ20hqbmvtAInJBNSUk0D7j7vGohHKmYAI2TkmHm1QsjZxTfk94V4/IZid1TBz/i1mjkYlUsEs9eLe46NDPAZhpA0nulR6bQWXX7wsRHhsBNmEJCTwvcfrDvDZfPTIWAk1Aopmbr0v6wxnZxwlttu0K8V8ScJSG5do02M/iAwEsy/QELZIB0UIJ+YNTkfpSKcww7SkeGoAqJ1nc2pa3SFEvFk0enJjWLZs4aXWd6JH6Rvpnd3AGRIFc0WH1joAViw/wAxHRo6G7TNmilyyUsANYJvftHsiavUSpzbyfcCPcRidM1VX3D271g2RgBOICqKNQUkiwp99Ym3YGTNj7J8XNSApJSQlyUm5H0ttC34kwwVJVMBYan0klgo0ZINqOaQVhZAQlSQsHh0vWhZquaiCVTUhARQgt8wBcjdjvHnglLS8ajkDuZDJ8fNUQ2k6QwKmD7bjyhlOw8wslUoAn8SB7ud4Z5hmEuUhIA0gsUhCGYux6VrCVPxQnVpMtdKcQNf/ICKAWs9yrOLHdulmKwaNLrWluRIjN4jFMChFgfP1jY4efKKFAKUtP5CEqa9GAqK+0IcfkhnBP8AS4ddRXSm4ewc7Hld4fpmJbBBjKiWbJiuRi+MBfEEuR22f2guXPBTpcE/QW/SIYj4QxiEFSpKkoFSSzgWJYlz2gnMshmYVSAshRUHYM6dJqDpPWLrQQhlF2RWYZOWWlqagDE8qfSDJOIPiydAcMSVGgD09aQRkUhCgDMKdJLELCikuBcJIJEab+3yFqBMxOlNBLkoW1Ho5+V4hwrryYurTo+GdscRbjcfNQlSUapmoMCk1Bo9B09YSfEKVJly9SuFahpJf5gOJLH8ppH0SVKSwCJSEDcsyvPmepjFf9RJCU+AAAATMJb8xKC8S1eip2DknzJbCg9o5mdxsrFlPAjVKUzEKS7gB6Ewixk7SBuTd7x9b+EJSlYVglzqUKDnbpCT+1IlLOpTzDd0IUB2e0VJqdg5XH/uUUX7VIxMzkWW6lpK0TGA4hYvffa0aublcnEcSErSQWUAAn/9edosmqTLGpIBUAxJLOOY7GtOsArzxSy7KNKFtuYBq3WJnvtubcvH6zjexOeobK+G0pcGYoIZmDVAqHO9n2hX/ZVIKliYDqoNDgq7hj9RDPCZrMAbUVPsUk36CDJqQpJLKB5pBHl1+sJ9e5WyxzFud3M+cYr4ZnSyg6H1miipN7sSDQsIlJ+G5yX1SyUkVKdgTf8AXekbjEzkgK1SdTC5c/pQ94AnFUkCZLB8M8JGokhtyDUdxSsXVassMN3BUM3AEy2GwQVKAIUqtANyDYxbIweuYPElKQoWUAWIFOREaHE51rltoAq9U8zW1X8iIz+ZZxNBdAO4YA27DpDFsduMRvoWY+k/sYZnEsh0s5PIc4QrwyiQ7k7AfuYKmZmVIAXqfsR9YDmVq6ugb3hiZHcH0nzgKf2kZwKWcmpsTUvQuR1gqSSkBexoegu45G8CKmBwDUmgA5desHSsaEhlBJfZQ9hsf5gngNkHBluPxBMu7FRu3MOCwrXnGckzTrUxBalXLmzt+saVGGlLammuxNB2s1fSAv7RLlzCUzNRIJtserwdZUDE1RkQBSgk9fOOcmu/IbDpEJqq0NPvnBWHlEkNQNtT35weMQBjzKDh1Ch+hjoN0zNlJbqoD6x0Bn7wvbNJiMhnKUVMGFgDfoYsw00oOladCkkMxowtuzQ2wuKUjSFEpItyPR4rzDGLd1IlrCRQqSDT9A8eUL2J2kRZI6MpkYorLukF/KOn5JOWsqTNBSbjiuCKchuYEEhY/wAiAgvdKSaA9DY+cOcBiiljwjUGU71B5vv1g3bbys4HaeJ4nKZouVF7l0j0384qxGAm/wCx6cNoeoxiUpLgOSGrQCsBYiYuYygpNn0gsNx5lxziQWvmbvY94/aIpGWqlLExEs6xYuPozGkMFZ3jUhmbrQb/AOqYrxeYaAXCktsPxAUodzWLpGdcKW1O/wCLcNz2NqxWttwHEYltgGAf4gWLzKctChMq6SKJUbg2/eFfxBM1LlsFUS/EG32AjUSM4csGSeTAud+R5QLm2WKxRQSEoULGtQzmkArvu9whf3rRjOYT8DoToUWB4herFtuUaxeIbaMzgFHDI0BJXVzRrs0PMApc0BWgoHMxO2ntsf2jMRZTYCBPZmOI2eMP/wBRpyhNkJWNLAk02URz/wC2Pok/HYbCpUpanIHI36cu5j5x8U44Y6YmYVhGkEJGlVr7PF9ejWkZb6oS6Y4z5jHIs+XLwvhJspRJUOVv5gLFY0rbw1JA5u5O34hFUqd4EtIDLBc1DM/QwjzrPUrW6QzN8oaw5RwRn78Q/SwOTzG+J8fSNVW3pbsWjsfm2lI1Sy/TflUWjOzM8UaSypSvOJS5k2bwzOEgOAxevnBeh5aDtjyRmuoMnhe9R6XrDGRmCtOglKhuzkt2MZf+2pO5Lf8Aa48niKZZQoaV02PPudoFqUadNnJxiaqCUEhJ6FwLNGNzPPCuYTUJ21cr1Y+UPMDmLOFAamsBt1e4hTMSvWXSkJNrfpQCBpqVGJIzDWxk5Bi1ObKL8thEv6wm4Pqf3jp+HIUKEhRqQHA9BBsjAyVkjxQGSKrSQ5N9I6DmYqYpjOIY1Nvhj+5gDJUCopJGzkgBuoLxDxUh2Sb2e3nuIZ4BWHIFfwsQygynqR3iGNXJlEF3J6DfdrmCVlJ24MP+ofP1HP5wXShaVf4w9GVuP3gKdimBSyiTZyCA3W8PsLMCw6JYsxbhcPuG9veJTcqStLlBSTyJPsQIYGQd8QDhuSeYhwuYzEs6Aa/NvDHEJK2IoWrRn79f3ir+0zUmjM9yf4i+YkhkhTFNz+tTAMVzxJ3OOoJhcExdQ5/daRbPxSPlZqFwP5+seYgKI+cM3O/tAKZLliQlPMvbzvGgE9wQMxvKwGoA+EsuLsY9icnGz9IbEMOrR0bkRmxPmenMVlZMxlJA+XZuZHvDKQgzeNGpbBglLtpNWL3IHWM2g3dx6N6A1h3kOaKlOwvypXY8niSxCPpHMEDJxBhi1SFsy0oUXSSRetD0EXTs9PMOSGcHkbt1+sH45QnOJiQEqL/+QFHPL+I9lZehIohPEwttpb77Q4acEBiOZ6CfhbN7s4lGFzULSQt2FCAC4U9wzir2jzAyZstY0mYUEkh1JoLsXHoIZJamkAMxNKEte3lEuTX2G1B5R3ooOIVlGnp4ckn4EjiMElaNKnDF+GlbF+VKExKVhkJGnUpbW1VozUaL0YRRAelflBuk9RaNFlWSFQcjQksepp6tGoufagzJxZ4UAfyYlw2EWRRCUl6NUkhwDSxh1IwolMqdMCCwqo15OEgdeUUfFOfy8EBLlJBmq33Apu25jEYj4lXPP+R1qoli/kLCNaoBvfz9hCbUFjhuvtNXjfipEtRTIQFKBLrWHcjkkUFecI8zz+dOAEyYsp5JLD9zBUnKkrlgKSEqUkl3dQuXf8NKNCfG/DqkyypEzUTZJFSD1508udYNiQPbxNbUMBisAf7lU+a44VKpUubx5l2IQdSV6VKNnTUeYgGfl+KkpClyzpdnBBZ7PpJp1h9hMGDtUAM8TXMaxhvMXdrbvT9Oz/UX4xaVb8IuFE+w2hdiCnSwUGNgLw0m4ZXiJlqpqs9RyFObkQizYCQvwzpJFyl/MdYbWCVBi0Qld/YnkhAQ5QQlRoW5dzFWJXMJotyA9SOzVihRQUFTkMRR7nn2ERlpBQCKEvubdO1IZt8xgQCS/qZ6dJHWoAe4o8F4TGheorBpWle9oZ5RgMUQkoQ4O5Ib+DDHF4YgpE2ZISQsaykKNEmooliT+kY33ENlr25BipUwWTVqsPa+8DrBUpySB1d+VuUPc+nYeVKCpKkTFE/k0sB1PlaMcvGqUpxv1b62gFTPIkxEcZfjSgqSAqnN7ioV1hxIxiikqWhISkcQcBQJao1W5xm8LijcqFPw8wKXEa6VkkqahKi9QPym1WcpdoTaK1+uDlR3E83CyVzXSpKJVyUnUTu4T+0OMs+GMEoJWJq1r31EcySNLUic/wCEEr4kKCCDRkS9gB/PeFmMkKwimmLBKnPAKl9yAaCK6bNicLn88yhHFYyVzGk34eILyp6Qm/EbX3B2jwZVNDFE5Cm6k9Gp5Rl14rV+JUQGJI3PcEfSCJRjkpNN6E/RNHn2TzEyiszHI+cWpzHM7NGYQtKUkr+bpsRzb7eLMTma1ILzN6b08t4T4idtG4X/ABGIhyrNlRiN0FbeIEun9a3J3pAGOmKdLgks/PyEVSFTZqtKSSAHIS5oKuYvk5HijxCTMO9Adj0qPOCFeeoS1nvEBVjzzjoeoyzEAB0oSWsoMR3Eex2B8TsfaP8AFfCagsLc6VD5NLMa77u0QVlfhAJIUTdzvWto2MxCkqDlIFW6itHJYKoenWsIcViZyiEaiEsQ2kEkOTVqB3FXjrFWscy1StI+nmBJQCQ4agcda1B3rHviVDEnkHf0++cESMpG9e5J2Yu0Hy5AQnSAN7Uu52rELapR5ktusdu3/QRTJWsvwttcb9N/5h5gcApTpQNRUKqA82D2HWDMqywzLDSjcgew6xqsNKRKSyWCd/3JinT0vaNzDA/mKTnnGPvAMLl8rDo1zSkadzQD1uesTxecBQ0yCFKI+bYCPn3x78QKnzhLln/HKcO/4ty3KwEIsDjVoqmYSDc/xBWXCv2V9fzNLeBNtM+FkzZ4mz1LW34bJU1b7jpSCsZl/GNMtATSqUh/agYQDl+bpXLdSkoUgVb8QqxHXpCzH58r5UKISLbE+hhbahFXiX6L8Pt1P0jA+TC5mOKSoFSSbUb69W94VY6dMW5TMUDsKN/zGaxudLQvmk3frBH95lmqS55Hu7+8TWC1vdIdTVYlpX4MeYDGzJqZqQ50pqm5vXuN6QUMWA3Zo2HwTKkGRrQU6yTqUBUuBQi7C0YP4gUf6meKUXRutY3UUg1g/EVeMoPtI5/iSpOpPzJ4h6VhanPnlDUkakgV+otaJzHUm/WEU+QUrI2NawemYbcQ9JqWr4EWzJgUWKmBJr3jZZXl4ljgYlSQxKQbivE1PoOsJjk4X8g4hUDn/JjSZHmmhSEYmSsCYWSoBQBf+bkWeLMiUvW4GfmDY/E4lCXlA0qdJLDrQVPalucI8LjpnzTFBzcHmd2Io8fZpXw1IWNIS6O5q4IuA58+QjB5/wD9P58qYTJQqbLNmvWhBAY35bQLjcMRQA8zM5pNchw9LCEc41PE3IEH6PDCcTrUnSGTQ1oPesUzMPYMB+n6GBr9oxBHEHwk0ggqFdlOY3GTZ8jw0oW42dNLHtGP/p0io9CR6wUnFTCl0IJY7AVjHXcRgTQeeBNucFNU5w+IcX4wfRwS4JrURlPiJc+VMHjCpDhQqki1+nKJZdicQlQIGndzT1h5jcWJyh4gSQEl0bOdwbvT6xUoDLgjBjcFhgzHImauXtTy2iX9Q1CdUNMZl8ouUky+9R+8L8RlM1H4Qsf6EH2vCGXHcS6Fe5DDyCv5U05U9oJw+DlJV/6iWs0uDQkm7AbDbeIYbNlS0gF0kGiSAPYiC/76oCqQR5A8xzaGVzkOOoZhc/ky6IlaQARRNw/5d6e8Hp+KkAKKComgCACCOZO2kfrGem5rJLlSKndk/ozxHC5tKlmidtJflyvWsN3sBxKBqHUcR7NzUkk6jWtWevOseQEjQoOJSi/5QpvKPIhNz/Bk5taa+fmSpiaaWYcIJJc0tUbvvvE5EsgNXmSYiiWE2DDaJGbR/sxBfqWu7k12oNku1N5wxynK1TCFLojbr/EeZPlwmca/k+rbdo0xWkULDlb7EehoPw/P9ywfkJtNP+RnpmJQAzaQNtgIynxHn5VwoPCPU/xFnxBmxfQk03I3P7RnyBu3XtB67V8+mnXmFZZn2iYXE+IuarQ63UXA7wZKymaQNQA6OfdofS8CJRUdOnWXry2iRWBvaJjZkcQGsI4Ai9eFUgOCHAtVj/MSSXHfbk3/ADF+M1kOhJU12Fk7k9AN49lgCjkm/WElSep6Wi/FbNOMMMj46xBZmCRcpFK23jpWESmyRB4XWrB9+/7mLpeDCrkpvZqHaFtuUdz2qf8AyDTsc2V4PyOZLIsYvDlfhKKAscQYEGhZhtAQwxJUS7kk1qS5vBWKy8pYpJI36UdzFcqdtyr/AD0jvUZ1xEaivR6sH0m9x8SqWgRTmOUhaXHl+0ETBW9zZukXypzQoM9bZnzd1L6eza3iJMDjggiWoMxoKivN7jeNHiJCZyAkFKGSHUS7gX0vUlvusAZjl6ZwcUOx+7iFMvHzpCtMywDA7H03i1XJ5X9RLtNrCgweV8iRxnxDPR/iTOVoQSAzpfy9Ib/D3x0pCDLnKKgKoJqRcEA3Yv5NAsvMJM/hWHSCXHVrh94KVgMGo0AACOFTUdqghNexh6OoPPBhenU5yjY+x4mPzrFIVNWpKCEqNATW3MbQsE86aekaXEfDZW6xNSBtqYWa77GFc3JZyVlIZXIpID9nvD1IIzMOncdcxUgm5D873h5luLDBJp2j3DZHMJaYyE7ua9WA3/eDlZEhIbxFNcUFU1s9njciGmnsJyJ7/VirqiAxyTQVUeY+sGYXLZTE6NaQa1IUA19INusGSslw60cAKFpspNdQfftT1MaGjTp7B3JYTM5KEaS2u1gQDX8ws+4MD43OJZWyS9TXe9f+POEuLy4pB1qQ5uz0ryAZzy7R5hJbnUzVp/MCwGOZDYmM7o+CPEoBqJ2A9zsBBSPhWUeKYw6J/f8AiGmX4YS5YDVNz1gLO8eJekOOJ/mLAABz/A3i+jSJWm54pVxE82RgkulKCpF1FTkuH9A0A5h/iSnw0p0VsNm61Bf/AJjwT0zblAIBUNQuomqSd03Ibzgpc+qaj1UoKH6F+fKIrWw+Vhk7TAcLmMvSHFd6n9o9iyfK1KJC2fbQ/u1Y6FeoJm4TceJStoKyjC+KtiFaQeIkBm6V3hdLSpZAD3p9I2GEwgloAZz+LvCvw7R+o25hwIimvJ5jAS0D5bWAB2hTmeY+ChQQXUu16Dn6QTNUaCiQxd60o/1jI5xiDMUspoCGHYffvHq6270q9o7PEosbAgWJxiU3qen7x7hMZwE10mhYAtfzEZ3EImBRDM/Pk1xHokzFEDxOmmzgbUrHg2UZGMyhaFFYKj8zNJic2EyWUFIJChXoG+YQvmSkivoHYDne3KLsFhEJB0t/s4dyzVeor9YmsA0NKc/q+8cqLWMAyjSa3ToNjD9YGQlLl6mlevCxNy7xQZSkqcKYOKVIbu9IvxcliyhqBKWL9zU8xyigA31PRq3L19veHA8S5lrtXIAInn9cQNSyC1bWqYqGbgmimBoCXp0beOVKf5y4awvViPvrAE/KgANJYh2cPVo7YrdyG7QZG6sYjvC5mp2VT1h3leQKmssEJQRdRqaguz2Yk7C8ZfJfh6dPBJUGCtJWKuN3D7Uo+94+mZDgxJkpkkmYwIUee53oRSj8oWUVOBI6yam3DuZnOcgmS5allQIFvYg+bwpTMoDzYxv/AIol/wDppvAggI4SXJT8ocECl3vHz+WwSB0EJuA2CL1lpsAZu4QFF2do8mIBDKCSOTREqqO0dricEjqRDiK5+TINZajLPSBDlU5NlBXm0PDFalNvFK3t5h+qfMREYgXQS3IvHhzNQYlCtQsSlTgXb15Q71nb3jtVYaLh5EL1Yol56a6gbci/TaITM6LCjnnpr9IelPb0jwS+0d6y/EP+obrJ/eIk5hMWOELTRiwIHrygEIxJ5jlVmjUaBvFakDaDGp8ATTqWiaXh5im8RTt1c+sGpRQsIvWmpirWxaMNrNFPYW7mry/E60IP+tehDCE/xfgFTUAo+ZD05g3j34cxP+TQ9CDfmP4h9PQ42j36H9WnmUIcifPcrw8xWg6hw6uFWwerjcPXe0XS5eklOpRLMorYsxuljZoaY+QoTF/KlFNVFJcCukqTYlz3hZiUhKiUKJ1UZNgPQNeIbQBkQnII4lS8IXLFxzC7x0ALypZJOpo6JuPmKx959f8Ah7CNxl6nh370jQNfiIb8zVgeRqCQhKQw3pWJz5oa59fpHu1VCpAojwu0YiXNsVwitV0oLCh++8Z7EYxIVp33t7w0zeeNZ/LLBA+pMYmdiUklzVRt3P3SPE1OL7iT0OIhhuJPxGM+aVVbpY/XaKUKKFFQUySKWJfoeXdoEmTKEGtbin0+kCDEhamKiGNQ/uH384Wy4Eze+3bniNJmYKNRwnyHmWpETjue1zWvrC6atQCSag2rW+4JblvFaQPmCj1DvtyhXpCAFjxGYBmVVDX+7QUyXIe9WjMTsUwFgHqSDQftBpW6gzmhZXQ8uccEA7lNFtlftXzGc6Q7VAI3NY6XiUApdOokt27D+IFwquEpUWpTkfI9YBXPUkagmmthUORHYB4E9i31zTgr+c08vMwBwlKLkgFm3NBvBWFzlSSVDiUauGNvbeMjMzBH4hUAvr/CeoFeUQw+aPLcApAYE1Iry6tAmgmeOQZ9IwOfJm8ExIQliKk1DCjCzwkx+WJl/wDtrSpOwBdQHI0DtWvSMxg8apS0pS711EioD0Z4fS8OSsqJNAwA28jTzjfRBG1pZRoheuG4MGdqRMzIJkmWuhuC17+f6d4pxGHAPCR53PlEr0Msl1H4ZbSNw5EoXW8QAaPT1MQ1ekAJ5xEmAI4ARUpQMelRjcGYJ0xfKKyuOUIqBhgE2WeMeUTSogRVqaPErjcTZy4pA3i3Tzhhk+VqnVsj837fvDqq2c4WGqlp5kOFHiA/lBJ7mgB8oc5ljxKS5vskX+sGSsOlCWAYD38+cZzP0JWpi6S9+abese4q/wBPT95T9IgWMxQmErGoKpsDtvyuKQBKnVAA8zQV3g/xQlJ8NKUdXJPl0gWZiErdwVG1g7NtHlNczHJEWWzK/wCn5EEc3EdFZwqOTdC/6GOjMxfM+yJSblRrtAOOnsxFdJdz2Iv5wX4gpQQszvFEyli1OmzGPpbCQpP2lpmfxXG7n53fzjK4nA6ZhBv0HTnGmnTLdveEWJxIVNJfoGbZhvtePl9MxLGIRsZg+IlKKWH5eb+vKEysEaqmFSRzArTpGglAHiBYB+EkeY53ivFytSWDMamvlvFBbxBU8xLipqjMIlkzA1CXLiwOnaC8FgZylAaNIILliLXcA9oYyFJ0hMs8KTcJrsDXlT2hhMUptSN6GuxFzBIQ2cjqV0orZLeP5iqXkTghbsLMb0spx9IIwaESwEHUzGwpy+36ww8VYSBRjR68m+xCyYnSnSkFagSSN6gk9wC8ddVlZapFHSg/94+8KXPUEgaWcl6B6s1SHbcd4HLAAE1pU3F+seSMdqQRQncXLcqPaC1IknSrUTV2ZNG3fm5qG28og2kHmOW8M27kg448Zkf6RKzxJBcMbVHvAysAhilAZKSaPvvBMjEBlgCpc1p1pVrtHTJ4V8rAHb+WuecCGceYY1StZh9pHPGOv1lJnJlgA0cgDzrtyg+ViVA6Q+5tev1hLmC0kgEvVg1dNrw0kzAGq7BuKjG4+2jfAMQNcrXkqOP/AJDNQIsAqgYlt72pEVTwbJcgXA3D78nFS8AmeFOXNOR9oktKPzkFTcJAuaMGYjaGKxb2mXaizPt+YwCSsB0sCBZuvv0hdPRpUQDb79I8/qEFwsnaqQQK0c9XHuYnNxqFhiDq/AacLczu9o5kUj7yHVaNbatw4I8yIIHSLFzKCkVMFUWOYIsxb/iIykAhquIlK88z50gg4nrxFR5RaEgftaKx7wSzOZWlMXSpXLSTy1B6f6u5EclHr1hvkOTCafEWAEpNKXI/SKaKvUbaBGIu4yWTZKVsuaGTsnc9+QjSKQAlgAALAAU7NEleVOkLs2xmgaUllKsaUHOPfpoWoYEsVQvAg2YY/QSlNSL8h36xkc1zBRWApmIoS+/6mPcRjpniqeXwA0fnZ/N/KF06XrcuDdr8PpEusuB9kG0qBiEGaaBILAOS1ebvyiCnoQ4pX72HSKEySlPyl/fz6N0i1GDmTAVG1AXPlfeIgM9RIE9VKOw946PBlChTWB0cx0b6BnbDPsZQAjU3rv2hdjcLqlqYkkpLCJDEDhBV2H7CCFTHtRMfRsu4ESszD4lKihhcv/x3jM4yXWoYh6gn3EbfPZAlTAUnhUXHJ9x7womYTxpjJSC3zlwC3IPdTbR80FatzWRFIcHGIowCWCAASSS2kAuC5dvWDRhFTEagnhdipqGjjq1vWNzgMsw8lIlppqAJUXcgA8QZ2ALO1nL2qvn4BX+UzX+Uvpd0KqQLl0l6EX6NA2MfAglcHMysyc6tIZOkNpSPyn/br9YJkz9PElAUk1UlTEPVj/r5QVmuGEyWZspJHh+GFhYCSXBcAbkGrl3eEf8Acy7B2+9hQQxHVRkmPWxFX3GNFOX0p+VyalmYkj29ookcbuAAfUsGYwBg8xU5S7aqEgO3fpBxWgyQdJEwqPESSNLkagBY/wARxuZuvEBtUePgQU5aEl5a2UdiNvSzbxThjM1aVpZw4OxZn9ohqKDq2Fm/WGAlomS1HxFBY4mZw3fYwlnDjrmC2q3DgciVplgltYLAsWiE/DlLAH5gD5crRIronTcp2H3vEEyplOIEkMkB6ByTE65i/wCpfnJ5P25gktE0Go4dzRq9t4JRiUpVpGo8LuewgjxSkBJWFgqKm7Bu7XbvEBiEnYhz3bl5dINmz3Dqsr3Zfr/u54JJJSXZ92oTShL0iGLSKOdR5jarfWLhOBS7qYn5Wuz1/wCYpMxbFI+U8xXnQ7BrxwP2llmpVnDD5/iDaqO3N7xZh1qYvRvb93EREtyS7chWvWPJQc3/AG9II9RlljFfdDEjiUmxpX6dLQRITpoIomNqBB4iKhvfzglM2vasIt5PE8e0gtxOq9W84mEguWNnFfvnAmLxYFq9Rbz6wHh8aWA0uXIBF7/TaNStoIUmOMCnWtKQSxIBsG7GNaD4aUsoEFIuwSn0q/ePmiMxKRVJDbg3D1hll2dEaQVBQeg3A6tUjpHoadhSSSI5PbPoaFhSSXZi3t7iMbnc5QmspQLHT0I6+tonNzuasKSijitj/wDUn3jPzyrUkM5epA3ff94ou1W4YWEz/ElmstTatTgua0Zjs9wRV4Xy9ZHCRUWpBk2UVlWr8JcO2/MGJpy9bBWnS7aFD8QUWDG0R7vmBn5gcvDroCoF7ubB7d+0GrVMSnQhSQFM1nfq9oqxGWTEEqlhYJHE5/eJS8DPAGqWoj5ioAE8qGDBYcrDA+IN4x3Ync1r7x7FGI1IUUkVSWNhbpHQPumbTPqOBU+snp9IeIlgoDjaPY6Ppx1HL1EWeJeTMerBx0ItGRmzCRLQflDqbq5qefnHR0eVrx/chp5h+AxS04OXMCiFhRGreij9vEpw/wAqC5dUkKJc1JUz+kdHR5D/AFxDdw6fjJiTN0qIbX7TFD16xhM1nKM2WSX4U39Y6OjE7MF4yzeWJczSgaQUpJEQJeeAbUp/49I9jowRfgwOYWVLAsol+toglABcc0+5a1o6Oho7/SasiJpRN4S1/usMZGHSoVD6dRT0oDHR0CO4QleaDQtk0GgHzIEJpM5RZybR0dGCKENnLLS67n9IcZJWdJfd0ntoJZu8dHRw6jB1B8fMLlf4hV2F+bWijEzTSu0eR0A/cO0kJPMKolYeu3lBUtPG2xcEcxesdHRz/UJO/j8pQpVhspNW3gv4eSCJhIDhEwAsLNHsdDz9MZ/jAcvlJ8OaWDhCyKWbT+8BYI8M0/lDp6Fkx0dBL0Zol2DUSpyTQjcxocwnqQhOks5q29BHkdHJ5miI5ieGarcOxj3L8bMKUoKiUjQW2dNU+hMdHQA6mL3PUYyYuUoqWo0NyWvytFeNx00yifEW5LfMd6m3UR0dDx3Gjuef06ZnGsalKqSSXPePI6OjIc//2Q=="/>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data:image/jpeg;base64,/9j/4AAQSkZJRgABAQAAAQABAAD/2wCEAAkGBxMTEhUUExQWFhUWFxwbFxgXGRcfIRoaGhgaGB4dHBoYHCggGholHBwcIjEhJSkrLi4uGiAzODMsNygtLisBCgoKDg0OGxAQGywlICQvLCwyLC8sLCwsLC0sLCwsLCwsLCwtLCwsLCwsLCwsLCwsLCwsLCwsLCwsLCwsLCwsLP/AABEIAMMBAwMBIgACEQEDEQH/xAAbAAACAwEBAQAAAAAAAAAAAAAEBQIDBgABB//EADwQAAECBAQEBAQFBAEDBQAAAAECEQADITEEBRJBIlFhcROBkaEGMrHwQlLB0eEUFSNi8QdygiQzQ5Ky/8QAGgEAAwEBAQEAAAAAAAAAAAAAAgMEAQAFBv/EAC8RAAICAQQBAwIFBQADAAAAAAECAAMRBBIhMUETIlEyYQVxgZGhFCNCsfAGwdH/2gAMAwEAAhEDEQA/AMNIytYnS3N1pAbnqEaz/qeVGdhglykIWS1SSpZJ9gPWKMKp1t+IEEA9C47ww+KQTjEpK9EmRISqYoCxeor+agaIKrWevmJrJKHMVykJC5hFNcouTsrRwjqauwc3jUZZLCcKmaS4Eha3ap8eY3yEUJSgtXvGUxOI/qZqAgUUrQlIP4XCXd/nBYk9TGv+NpgSUyeymBIcIAlpFLFgpQ/7oYjYQmGDgEzLmaonUWAS6kJSHGklr/nd67wZKxSlAJdvEdIcfKWsQb13hdkeLneKqSuqQXC2DsCwJI6veLZ+HC0qlj5ubMRxBg+4vEDAlsGJOcyeGVomkupn0iouKMz7w/kTdR0LAFt/594ymbzFSkiUGUGFSbEAH8LF33N4vyPHFTJWHZ0vVwDY/wARjpkbpk0AwoMxSVB5SnL1LgbHr2g0YeQmXpSGAHCAahzsRzhNl3iVSQNIIYhQ59LXg6ZhEpTfiCiCAbOAdoktUlu5mCI4GV0GlWktTf7MEjDLSDpNaEP5xVlM8K4Spjdjfl6QxUEgXiN94JEJamxnxMl8UZMVkzKsEhRqw1O7+zX3gCTko06glQXRVSG8v2jY4nMQEmqSOsI5OYKmL0sWYsA228Xaa59mD4mDJ4iPAYCaiYp0rCUnh0pd3bd4K+KMKuXL1KFHDWq77A8jDjLsZVSVGxp5RT8YSNeGYA3BN9u214aLCbBmEBM7gwgTNGqymbqGF+T/AEgxbaQyhxrpq/1AB+sLCQiepSnYzVcQuOM+0XZukp8MGvCT5laj/EeiQOcQ/BmhwcgJcpNz9jrAWPBVO2dh/wA9x1hbgcdo56TYP63tDPDYpC+Lc1c1O/tE5BU5gFpYhYLVepZ367+8aHDYhrcRcUPk5rtCJMpDBlE0PkSDBWEkFDKKybMe9G++cEr5GIMiqSkTp0lkgJBKSBXi4gPWKZUuSNAKiVFn7UirPMS8xQIAcNaru4teF2XLrW+z/SLt7Ms0faMJ2KRVOyTU+f6fqY9xOZAKATc1PbZ/JvSFK1HWUNVRald6RPFTEpUpJo3z9rgejQvGDgSxRmvcYXNUlaypVdKfJz05xPFajMlTHGiXxeYsPcQHIUlagnVpSSz8x3h8J0mU6SnxEq6OAWPS8a95TAEkJJOYBiMUpWpSiFFbBJT3NIBTiCjRRg51N0sSdgGMW50JWlMyVqQ1FJSCd79CBvCWUgInJOpSwxYL/G4O4LWLekTOxdcEwQIJnEtSZh3BdYLguCa2A3hMuUSWSHO8bOfI1pANNmL0Fag+lIzGYYVQmFKQrhLA/wAxVU2UjRPU4JbVSp/KOg3+0TlcRmyQT+ZdfOOgPWPyJ2Y4+GZiZk2W9WVWlQ3OGvxlhPEXNlhwqasF9mRwpB3qXPpACZJw84TAG1BlONyKEbXMVf3UKnOSTXhN2BpTyiJXxX7II9tePMr+Csln/wBxw6ZqWEtZU4NFBANWG5o8C55nq8VmWJASTLMwBBc0EtIRt+EkFXnH0HJJFZs0KCdMhRSTsVA1YXYD7eMRIkpClpQGlpQSl/mWrdSuvSw94qW3NILSiqvcBmK8pnTkKWtanSaFNHSOTC38Q4mzhp1pTUJdyHcV5UiiRgm4wSklJsAdVdw3OC8uCFI0iUUljcMD2rTtHn3XZ5EkuJVsRc6ZkoG+oEOez/SKsHh1S0kgU0vzBA69otEoCQrowNerO2xaDMrlK0p4nAehbs0DvwCR1EAmCYfGky1oTcoOljUM7V8ooyzPSkyzM4lurXU1NhQi0H46YiUpkhixZub70peKMTMUUJmLQHBuC7g1HmxihNpAJHcoU5E1WSzkT0hJASQaEqHN7ntDGZN4XelTqLvfd9neEWFwZMtRQHSEBi9aVPm7j0hOnMsShSJa5Syhd2AUX6duXeCFKscStTt4PU0uKl+GxVUmpFmB5jfnFeHnpTMSWFdx635xCdjhMDKCww+ZSSHOxrUHmIVLxRQrTUpoxH89aRz1DoTLG5yJohiEaiQlt9LA71aL8DOrejsPWEeDxji5pfduZ/iGGFUxDmh3iWxNvMWw5zG8yVhpw4kJ1C7sk+fPu0L81+F0TCFJmlJ0gAGoIApV3HeCJS0FTkVAbu3e8EYvE1VsEjhr0gA7Mu5W5+Ie/eMGYDES1S1rlrCSpNRpL87cy0J15kQQJbDmzAAG/aHsniUpbfiJD9SbwFnGSoWgzJKSJg2FjWpbzj0q3AIDxATMOw2JKmNXIYsQXbp6QzlKcFKiWFjcc7c4S/CmST9IMweHpU+o3IpYbDvDdeWzlEBE1AYuXCt+4vAWMgbAM4JF0tSMQsq8YIWTR69Kh+Gwj05TOTNZIJBJOpIOnc3q1jHYvJsVLVqQJak6hbbdy4EOMLimcKWJSwA2gsHKXdmb1jLNQy8qQRDfAniMvmJmIJUgEKBGpxZjpcjeBcdlyivjQpyaqSAQexF4MziXq41TVMSkgp4mUkM/EN6nlCnF49SSlEjEEcL6VAaiK0c0fpCK7rGOc/xB3gjbLxkikrCi4QmqXSWeznr6QZLyueV0UFApZ0lqPetjtA2Bzab/APLpALgh3fd6btBRzSUDqI1BtyWo/JQcxhsvJ9wmnaOosz7AzUMFiYg3DV1C1NibQlW6TLlkKKikq4qVLBy9jTzeNOrOpMzwiZidUpRYEECpBqNxwwVL8IAzFBCwogKJD0dxp5G/KGC7avuBzAJWIgFCWkrCgCHBV+JqEjp1iOIWlaWUQBuo7AdN4b42XJmIT4cwMhksQzjZ+uzwjn4cJTrBQoc34ha6Wp3hptXGFM4keJerByk0MwFt9F9+cdCX+rJqx9B+0dC9j/P+oOZp5mMUWBBNz0D8uUC/0jzHu7Oav6WMQViQyU7jlyIbtFs46nFmIqKW2gcEdTmPM1U5ITgZhUXUvhdm4U1Nq8rRif7oRMStICVfKe+9e9Y2GHxYXISlRYAlyRTZ39BGPzWUqo4QoVB2IsL+n6wVTBiVPxLaydkOkKnFIpL0V4gS5rWgFIrwK1S57EApWDVz817GnpF+E0olIC1FJTdIFyat26xCfiZYLaUqKVUfY0iIAliMcSO5SbCDFMwgq01ILPYPxVhnlH+N0pYpdw5Yh6MYCzbEy9JUlJSrUxHPeKsBiUgKVpLliHO7mxMWKmVwY2jarYIjfMctTNJJYL3LnkOXlC6f8Or0lIXQFwCbFojJzBT6i4udttu0Gf3ZySsDTQAelfrDjUyDIMveuv6iJ5Ix4kpABUQ44eR3gnEYxRS463uD0I7wJ8QBJVLMsBL1UBzsD2vBEhXCkNcm/ls9YTwQGkWN1u0QfB45gZaio6gXLhhz94GZwWLjZ9jZ+kNMZ8NzdOvw1pF3BHcb0r0hWvJ1SkiYpWm2rr0pvBLZUclTBZlBhuTzeIoYjtvSPcRmKkqJSCUggV1BibVb3j1KWqxCRVwQCLF/TnAk/PyjUlKqh2JTUjkWoRW8cAbG4GYaobBxDsPj5rXKhyv7GDMRj9IKjQkMQomv5WDxmJebKCXFT0DMaNBsjMyzkOeRq33aGto1HUd/SADjuEyi/R6nlBUzMDJSnSQQdgHJ7uIqllMxOoONLAgAb77C8DrxI1ql0UQRxEX8hvVvKFMpziIK44M7+9kqYFQKtlJHt1jsRmGrSlc4g0PJzd96tSMrNzI+KUEAcZD9Ht0FrQJPxxMx9J+Uag71F6w4af7QADNqjPZktaJaiSpVakMoH9afWGGOxZYKCR1B2DHkKh2jHYzFFQlzksNIAUKXa4eHknM5C1lGtllLEEU1Md+VWhL14wcfnBfqNcErXLejEuGPJXXaFeaZLJVM1lYD0I5typf76wFiZi0JZ20hqbmvtAInJBNSUk0D7j7vGohHKmYAI2TkmHm1QsjZxTfk94V4/IZid1TBz/i1mjkYlUsEs9eLe46NDPAZhpA0nulR6bQWXX7wsRHhsBNmEJCTwvcfrDvDZfPTIWAk1Aopmbr0v6wxnZxwlttu0K8V8ScJSG5do02M/iAwEsy/QELZIB0UIJ+YNTkfpSKcww7SkeGoAqJ1nc2pa3SFEvFk0enJjWLZs4aXWd6JH6Rvpnd3AGRIFc0WH1joAViw/wAxHRo6G7TNmilyyUsANYJvftHsiavUSpzbyfcCPcRidM1VX3D271g2RgBOICqKNQUkiwp99Ym3YGTNj7J8XNSApJSQlyUm5H0ttC34kwwVJVMBYan0klgo0ZINqOaQVhZAQlSQsHh0vWhZquaiCVTUhARQgt8wBcjdjvHnglLS8ajkDuZDJ8fNUQ2k6QwKmD7bjyhlOw8wslUoAn8SB7ud4Z5hmEuUhIA0gsUhCGYux6VrCVPxQnVpMtdKcQNf/ICKAWs9yrOLHdulmKwaNLrWluRIjN4jFMChFgfP1jY4efKKFAKUtP5CEqa9GAqK+0IcfkhnBP8AS4ddRXSm4ewc7Hld4fpmJbBBjKiWbJiuRi+MBfEEuR22f2guXPBTpcE/QW/SIYj4QxiEFSpKkoFSSzgWJYlz2gnMshmYVSAshRUHYM6dJqDpPWLrQQhlF2RWYZOWWlqagDE8qfSDJOIPiydAcMSVGgD09aQRkUhCgDMKdJLELCikuBcJIJEab+3yFqBMxOlNBLkoW1Ho5+V4hwrryYurTo+GdscRbjcfNQlSUapmoMCk1Bo9B09YSfEKVJly9SuFahpJf5gOJLH8ppH0SVKSwCJSEDcsyvPmepjFf9RJCU+AAAATMJb8xKC8S1eip2DknzJbCg9o5mdxsrFlPAjVKUzEKS7gB6Ewixk7SBuTd7x9b+EJSlYVglzqUKDnbpCT+1IlLOpTzDd0IUB2e0VJqdg5XH/uUUX7VIxMzkWW6lpK0TGA4hYvffa0aublcnEcSErSQWUAAn/9edosmqTLGpIBUAxJLOOY7GtOsArzxSy7KNKFtuYBq3WJnvtubcvH6zjexOeobK+G0pcGYoIZmDVAqHO9n2hX/ZVIKliYDqoNDgq7hj9RDPCZrMAbUVPsUk36CDJqQpJLKB5pBHl1+sJ9e5WyxzFud3M+cYr4ZnSyg6H1miipN7sSDQsIlJ+G5yX1SyUkVKdgTf8AXekbjEzkgK1SdTC5c/pQ94AnFUkCZLB8M8JGokhtyDUdxSsXVassMN3BUM3AEy2GwQVKAIUqtANyDYxbIweuYPElKQoWUAWIFOREaHE51rltoAq9U8zW1X8iIz+ZZxNBdAO4YA27DpDFsduMRvoWY+k/sYZnEsh0s5PIc4QrwyiQ7k7AfuYKmZmVIAXqfsR9YDmVq6ugb3hiZHcH0nzgKf2kZwKWcmpsTUvQuR1gqSSkBexoegu45G8CKmBwDUmgA5desHSsaEhlBJfZQ9hsf5gngNkHBluPxBMu7FRu3MOCwrXnGckzTrUxBalXLmzt+saVGGlLammuxNB2s1fSAv7RLlzCUzNRIJtserwdZUDE1RkQBSgk9fOOcmu/IbDpEJqq0NPvnBWHlEkNQNtT35weMQBjzKDh1Ch+hjoN0zNlJbqoD6x0Bn7wvbNJiMhnKUVMGFgDfoYsw00oOladCkkMxowtuzQ2wuKUjSFEpItyPR4rzDGLd1IlrCRQqSDT9A8eUL2J2kRZI6MpkYorLukF/KOn5JOWsqTNBSbjiuCKchuYEEhY/wAiAgvdKSaA9DY+cOcBiiljwjUGU71B5vv1g3bbys4HaeJ4nKZouVF7l0j0384qxGAm/wCx6cNoeoxiUpLgOSGrQCsBYiYuYygpNn0gsNx5lxziQWvmbvY94/aIpGWqlLExEs6xYuPozGkMFZ3jUhmbrQb/AOqYrxeYaAXCktsPxAUodzWLpGdcKW1O/wCLcNz2NqxWttwHEYltgGAf4gWLzKctChMq6SKJUbg2/eFfxBM1LlsFUS/EG32AjUSM4csGSeTAud+R5QLm2WKxRQSEoULGtQzmkArvu9whf3rRjOYT8DoToUWB4herFtuUaxeIbaMzgFHDI0BJXVzRrs0PMApc0BWgoHMxO2ntsf2jMRZTYCBPZmOI2eMP/wBRpyhNkJWNLAk02URz/wC2Pok/HYbCpUpanIHI36cu5j5x8U44Y6YmYVhGkEJGlVr7PF9ejWkZb6oS6Y4z5jHIs+XLwvhJspRJUOVv5gLFY0rbw1JA5u5O34hFUqd4EtIDLBc1DM/QwjzrPUrW6QzN8oaw5RwRn78Q/SwOTzG+J8fSNVW3pbsWjsfm2lI1Sy/TflUWjOzM8UaSypSvOJS5k2bwzOEgOAxevnBeh5aDtjyRmuoMnhe9R6XrDGRmCtOglKhuzkt2MZf+2pO5Lf8Aa48niKZZQoaV02PPudoFqUadNnJxiaqCUEhJ6FwLNGNzPPCuYTUJ21cr1Y+UPMDmLOFAamsBt1e4hTMSvWXSkJNrfpQCBpqVGJIzDWxk5Bi1ObKL8thEv6wm4Pqf3jp+HIUKEhRqQHA9BBsjAyVkjxQGSKrSQ5N9I6DmYqYpjOIY1Nvhj+5gDJUCopJGzkgBuoLxDxUh2Sb2e3nuIZ4BWHIFfwsQygynqR3iGNXJlEF3J6DfdrmCVlJ24MP+ofP1HP5wXShaVf4w9GVuP3gKdimBSyiTZyCA3W8PsLMCw6JYsxbhcPuG9veJTcqStLlBSTyJPsQIYGQd8QDhuSeYhwuYzEs6Aa/NvDHEJK2IoWrRn79f3ir+0zUmjM9yf4i+YkhkhTFNz+tTAMVzxJ3OOoJhcExdQ5/daRbPxSPlZqFwP5+seYgKI+cM3O/tAKZLliQlPMvbzvGgE9wQMxvKwGoA+EsuLsY9icnGz9IbEMOrR0bkRmxPmenMVlZMxlJA+XZuZHvDKQgzeNGpbBglLtpNWL3IHWM2g3dx6N6A1h3kOaKlOwvypXY8niSxCPpHMEDJxBhi1SFsy0oUXSSRetD0EXTs9PMOSGcHkbt1+sH45QnOJiQEqL/+QFHPL+I9lZehIohPEwttpb77Q4acEBiOZ6CfhbN7s4lGFzULSQt2FCAC4U9wzir2jzAyZstY0mYUEkh1JoLsXHoIZJamkAMxNKEte3lEuTX2G1B5R3ooOIVlGnp4ckn4EjiMElaNKnDF+GlbF+VKExKVhkJGnUpbW1VozUaL0YRRAelflBuk9RaNFlWSFQcjQksepp6tGoufagzJxZ4UAfyYlw2EWRRCUl6NUkhwDSxh1IwolMqdMCCwqo15OEgdeUUfFOfy8EBLlJBmq33Apu25jEYj4lXPP+R1qoli/kLCNaoBvfz9hCbUFjhuvtNXjfipEtRTIQFKBLrWHcjkkUFecI8zz+dOAEyYsp5JLD9zBUnKkrlgKSEqUkl3dQuXf8NKNCfG/DqkyypEzUTZJFSD1508udYNiQPbxNbUMBisAf7lU+a44VKpUubx5l2IQdSV6VKNnTUeYgGfl+KkpClyzpdnBBZ7PpJp1h9hMGDtUAM8TXMaxhvMXdrbvT9Oz/UX4xaVb8IuFE+w2hdiCnSwUGNgLw0m4ZXiJlqpqs9RyFObkQizYCQvwzpJFyl/MdYbWCVBi0Qld/YnkhAQ5QQlRoW5dzFWJXMJotyA9SOzVihRQUFTkMRR7nn2ERlpBQCKEvubdO1IZt8xgQCS/qZ6dJHWoAe4o8F4TGheorBpWle9oZ5RgMUQkoQ4O5Ib+DDHF4YgpE2ZISQsaykKNEmooliT+kY33ENlr25BipUwWTVqsPa+8DrBUpySB1d+VuUPc+nYeVKCpKkTFE/k0sB1PlaMcvGqUpxv1b62gFTPIkxEcZfjSgqSAqnN7ioV1hxIxiikqWhISkcQcBQJao1W5xm8LijcqFPw8wKXEa6VkkqahKi9QPym1WcpdoTaK1+uDlR3E83CyVzXSpKJVyUnUTu4T+0OMs+GMEoJWJq1r31EcySNLUic/wCEEr4kKCCDRkS9gB/PeFmMkKwimmLBKnPAKl9yAaCK6bNicLn88yhHFYyVzGk34eILyp6Qm/EbX3B2jwZVNDFE5Cm6k9Gp5Rl14rV+JUQGJI3PcEfSCJRjkpNN6E/RNHn2TzEyiszHI+cWpzHM7NGYQtKUkr+bpsRzb7eLMTma1ILzN6b08t4T4idtG4X/ABGIhyrNlRiN0FbeIEun9a3J3pAGOmKdLgks/PyEVSFTZqtKSSAHIS5oKuYvk5HijxCTMO9Adj0qPOCFeeoS1nvEBVjzzjoeoyzEAB0oSWsoMR3Eex2B8TsfaP8AFfCagsLc6VD5NLMa77u0QVlfhAJIUTdzvWto2MxCkqDlIFW6itHJYKoenWsIcViZyiEaiEsQ2kEkOTVqB3FXjrFWscy1StI+nmBJQCQ4agcda1B3rHviVDEnkHf0++cESMpG9e5J2Yu0Hy5AQnSAN7Uu52rELapR5ktusdu3/QRTJWsvwttcb9N/5h5gcApTpQNRUKqA82D2HWDMqywzLDSjcgew6xqsNKRKSyWCd/3JinT0vaNzDA/mKTnnGPvAMLl8rDo1zSkadzQD1uesTxecBQ0yCFKI+bYCPn3x78QKnzhLln/HKcO/4ty3KwEIsDjVoqmYSDc/xBWXCv2V9fzNLeBNtM+FkzZ4mz1LW34bJU1b7jpSCsZl/GNMtATSqUh/agYQDl+bpXLdSkoUgVb8QqxHXpCzH58r5UKISLbE+hhbahFXiX6L8Pt1P0jA+TC5mOKSoFSSbUb69W94VY6dMW5TMUDsKN/zGaxudLQvmk3frBH95lmqS55Hu7+8TWC1vdIdTVYlpX4MeYDGzJqZqQ50pqm5vXuN6QUMWA3Zo2HwTKkGRrQU6yTqUBUuBQi7C0YP4gUf6meKUXRutY3UUg1g/EVeMoPtI5/iSpOpPzJ4h6VhanPnlDUkakgV+otaJzHUm/WEU+QUrI2NawemYbcQ9JqWr4EWzJgUWKmBJr3jZZXl4ljgYlSQxKQbivE1PoOsJjk4X8g4hUDn/JjSZHmmhSEYmSsCYWSoBQBf+bkWeLMiUvW4GfmDY/E4lCXlA0qdJLDrQVPalucI8LjpnzTFBzcHmd2Io8fZpXw1IWNIS6O5q4IuA58+QjB5/wD9P58qYTJQqbLNmvWhBAY35bQLjcMRQA8zM5pNchw9LCEc41PE3IEH6PDCcTrUnSGTQ1oPesUzMPYMB+n6GBr9oxBHEHwk0ggqFdlOY3GTZ8jw0oW42dNLHtGP/p0io9CR6wUnFTCl0IJY7AVjHXcRgTQeeBNucFNU5w+IcX4wfRwS4JrURlPiJc+VMHjCpDhQqki1+nKJZdicQlQIGndzT1h5jcWJyh4gSQEl0bOdwbvT6xUoDLgjBjcFhgzHImauXtTy2iX9Q1CdUNMZl8ouUky+9R+8L8RlM1H4Qsf6EH2vCGXHcS6Fe5DDyCv5U05U9oJw+DlJV/6iWs0uDQkm7AbDbeIYbNlS0gF0kGiSAPYiC/76oCqQR5A8xzaGVzkOOoZhc/ky6IlaQARRNw/5d6e8Hp+KkAKKComgCACCOZO2kfrGem5rJLlSKndk/ozxHC5tKlmidtJflyvWsN3sBxKBqHUcR7NzUkk6jWtWevOseQEjQoOJSi/5QpvKPIhNz/Bk5taa+fmSpiaaWYcIJJc0tUbvvvE5EsgNXmSYiiWE2DDaJGbR/sxBfqWu7k12oNku1N5wxynK1TCFLojbr/EeZPlwmca/k+rbdo0xWkULDlb7EehoPw/P9ywfkJtNP+RnpmJQAzaQNtgIynxHn5VwoPCPU/xFnxBmxfQk03I3P7RnyBu3XtB67V8+mnXmFZZn2iYXE+IuarQ63UXA7wZKymaQNQA6OfdofS8CJRUdOnWXry2iRWBvaJjZkcQGsI4Ai9eFUgOCHAtVj/MSSXHfbk3/ADF+M1kOhJU12Fk7k9AN49lgCjkm/WElSep6Wi/FbNOMMMj46xBZmCRcpFK23jpWESmyRB4XWrB9+/7mLpeDCrkpvZqHaFtuUdz2qf8AyDTsc2V4PyOZLIsYvDlfhKKAscQYEGhZhtAQwxJUS7kk1qS5vBWKy8pYpJI36UdzFcqdtyr/AD0jvUZ1xEaivR6sH0m9x8SqWgRTmOUhaXHl+0ETBW9zZukXypzQoM9bZnzd1L6eza3iJMDjggiWoMxoKivN7jeNHiJCZyAkFKGSHUS7gX0vUlvusAZjl6ZwcUOx+7iFMvHzpCtMywDA7H03i1XJ5X9RLtNrCgweV8iRxnxDPR/iTOVoQSAzpfy9Ib/D3x0pCDLnKKgKoJqRcEA3Yv5NAsvMJM/hWHSCXHVrh94KVgMGo0AACOFTUdqghNexh6OoPPBhenU5yjY+x4mPzrFIVNWpKCEqNATW3MbQsE86aekaXEfDZW6xNSBtqYWa77GFc3JZyVlIZXIpID9nvD1IIzMOncdcxUgm5D873h5luLDBJp2j3DZHMJaYyE7ua9WA3/eDlZEhIbxFNcUFU1s9njciGmnsJyJ7/VirqiAxyTQVUeY+sGYXLZTE6NaQa1IUA19INusGSslw60cAKFpspNdQfftT1MaGjTp7B3JYTM5KEaS2u1gQDX8ws+4MD43OJZWyS9TXe9f+POEuLy4pB1qQ5uz0ryAZzy7R5hJbnUzVp/MCwGOZDYmM7o+CPEoBqJ2A9zsBBSPhWUeKYw6J/f8AiGmX4YS5YDVNz1gLO8eJekOOJ/mLAABz/A3i+jSJWm54pVxE82RgkulKCpF1FTkuH9A0A5h/iSnw0p0VsNm61Bf/AJjwT0zblAIBUNQuomqSd03Ibzgpc+qaj1UoKH6F+fKIrWw+Vhk7TAcLmMvSHFd6n9o9iyfK1KJC2fbQ/u1Y6FeoJm4TceJStoKyjC+KtiFaQeIkBm6V3hdLSpZAD3p9I2GEwgloAZz+LvCvw7R+o25hwIimvJ5jAS0D5bWAB2hTmeY+ChQQXUu16Dn6QTNUaCiQxd60o/1jI5xiDMUspoCGHYffvHq6270q9o7PEosbAgWJxiU3qen7x7hMZwE10mhYAtfzEZ3EImBRDM/Pk1xHokzFEDxOmmzgbUrHg2UZGMyhaFFYKj8zNJic2EyWUFIJChXoG+YQvmSkivoHYDne3KLsFhEJB0t/s4dyzVeor9YmsA0NKc/q+8cqLWMAyjSa3ToNjD9YGQlLl6mlevCxNy7xQZSkqcKYOKVIbu9IvxcliyhqBKWL9zU8xyigA31PRq3L19veHA8S5lrtXIAInn9cQNSyC1bWqYqGbgmimBoCXp0beOVKf5y4awvViPvrAE/KgANJYh2cPVo7YrdyG7QZG6sYjvC5mp2VT1h3leQKmssEJQRdRqaguz2Yk7C8ZfJfh6dPBJUGCtJWKuN3D7Uo+94+mZDgxJkpkkmYwIUee53oRSj8oWUVOBI6yam3DuZnOcgmS5allQIFvYg+bwpTMoDzYxv/AIol/wDppvAggI4SXJT8ocECl3vHz+WwSB0EJuA2CL1lpsAZu4QFF2do8mIBDKCSOTREqqO0dricEjqRDiK5+TINZajLPSBDlU5NlBXm0PDFalNvFK3t5h+qfMREYgXQS3IvHhzNQYlCtQsSlTgXb15Q71nb3jtVYaLh5EL1Yol56a6gbci/TaITM6LCjnnpr9IelPb0jwS+0d6y/EP+obrJ/eIk5hMWOELTRiwIHrygEIxJ5jlVmjUaBvFakDaDGp8ATTqWiaXh5im8RTt1c+sGpRQsIvWmpirWxaMNrNFPYW7mry/E60IP+tehDCE/xfgFTUAo+ZD05g3j34cxP+TQ9CDfmP4h9PQ42j36H9WnmUIcifPcrw8xWg6hw6uFWwerjcPXe0XS5eklOpRLMorYsxuljZoaY+QoTF/KlFNVFJcCukqTYlz3hZiUhKiUKJ1UZNgPQNeIbQBkQnII4lS8IXLFxzC7x0ALypZJOpo6JuPmKx959f8Ah7CNxl6nh370jQNfiIb8zVgeRqCQhKQw3pWJz5oa59fpHu1VCpAojwu0YiXNsVwitV0oLCh++8Z7EYxIVp33t7w0zeeNZ/LLBA+pMYmdiUklzVRt3P3SPE1OL7iT0OIhhuJPxGM+aVVbpY/XaKUKKFFQUySKWJfoeXdoEmTKEGtbin0+kCDEhamKiGNQ/uH384Wy4Eze+3bniNJmYKNRwnyHmWpETjue1zWvrC6atQCSag2rW+4JblvFaQPmCj1DvtyhXpCAFjxGYBmVVDX+7QUyXIe9WjMTsUwFgHqSDQftBpW6gzmhZXQ8uccEA7lNFtlftXzGc6Q7VAI3NY6XiUApdOokt27D+IFwquEpUWpTkfI9YBXPUkagmmthUORHYB4E9i31zTgr+c08vMwBwlKLkgFm3NBvBWFzlSSVDiUauGNvbeMjMzBH4hUAvr/CeoFeUQw+aPLcApAYE1Iry6tAmgmeOQZ9IwOfJm8ExIQliKk1DCjCzwkx+WJl/wDtrSpOwBdQHI0DtWvSMxg8apS0pS711EioD0Z4fS8OSsqJNAwA28jTzjfRBG1pZRoheuG4MGdqRMzIJkmWuhuC17+f6d4pxGHAPCR53PlEr0Msl1H4ZbSNw5EoXW8QAaPT1MQ1ekAJ5xEmAI4ARUpQMelRjcGYJ0xfKKyuOUIqBhgE2WeMeUTSogRVqaPErjcTZy4pA3i3Tzhhk+VqnVsj837fvDqq2c4WGqlp5kOFHiA/lBJ7mgB8oc5ljxKS5vskX+sGSsOlCWAYD38+cZzP0JWpi6S9+abese4q/wBPT95T9IgWMxQmErGoKpsDtvyuKQBKnVAA8zQV3g/xQlJ8NKUdXJPl0gWZiErdwVG1g7NtHlNczHJEWWzK/wCn5EEc3EdFZwqOTdC/6GOjMxfM+yJSblRrtAOOnsxFdJdz2Iv5wX4gpQQszvFEyli1OmzGPpbCQpP2lpmfxXG7n53fzjK4nA6ZhBv0HTnGmnTLdveEWJxIVNJfoGbZhvtePl9MxLGIRsZg+IlKKWH5eb+vKEysEaqmFSRzArTpGglAHiBYB+EkeY53ivFytSWDMamvlvFBbxBU8xLipqjMIlkzA1CXLiwOnaC8FgZylAaNIILliLXcA9oYyFJ0hMs8KTcJrsDXlT2hhMUptSN6GuxFzBIQ2cjqV0orZLeP5iqXkTghbsLMb0spx9IIwaESwEHUzGwpy+36ww8VYSBRjR68m+xCyYnSnSkFagSSN6gk9wC8ddVlZapFHSg/94+8KXPUEgaWcl6B6s1SHbcd4HLAAE1pU3F+seSMdqQRQncXLcqPaC1IknSrUTV2ZNG3fm5qG28og2kHmOW8M27kg448Zkf6RKzxJBcMbVHvAysAhilAZKSaPvvBMjEBlgCpc1p1pVrtHTJ4V8rAHb+WuecCGceYY1StZh9pHPGOv1lJnJlgA0cgDzrtyg+ViVA6Q+5tev1hLmC0kgEvVg1dNrw0kzAGq7BuKjG4+2jfAMQNcrXkqOP/AJDNQIsAqgYlt72pEVTwbJcgXA3D78nFS8AmeFOXNOR9oktKPzkFTcJAuaMGYjaGKxb2mXaizPt+YwCSsB0sCBZuvv0hdPRpUQDb79I8/qEFwsnaqQQK0c9XHuYnNxqFhiDq/AacLczu9o5kUj7yHVaNbatw4I8yIIHSLFzKCkVMFUWOYIsxb/iIykAhquIlK88z50gg4nrxFR5RaEgftaKx7wSzOZWlMXSpXLSTy1B6f6u5EclHr1hvkOTCafEWAEpNKXI/SKaKvUbaBGIu4yWTZKVsuaGTsnc9+QjSKQAlgAALAAU7NEleVOkLs2xmgaUllKsaUHOPfpoWoYEsVQvAg2YY/QSlNSL8h36xkc1zBRWApmIoS+/6mPcRjpniqeXwA0fnZ/N/KF06XrcuDdr8PpEusuB9kG0qBiEGaaBILAOS1ebvyiCnoQ4pX72HSKEySlPyl/fz6N0i1GDmTAVG1AXPlfeIgM9RIE9VKOw946PBlChTWB0cx0b6BnbDPsZQAjU3rv2hdjcLqlqYkkpLCJDEDhBV2H7CCFTHtRMfRsu4ESszD4lKihhcv/x3jM4yXWoYh6gn3EbfPZAlTAUnhUXHJ9x7womYTxpjJSC3zlwC3IPdTbR80FatzWRFIcHGIowCWCAASSS2kAuC5dvWDRhFTEagnhdipqGjjq1vWNzgMsw8lIlppqAJUXcgA8QZ2ALO1nL2qvn4BX+UzX+Uvpd0KqQLl0l6EX6NA2MfAglcHMysyc6tIZOkNpSPyn/br9YJkz9PElAUk1UlTEPVj/r5QVmuGEyWZspJHh+GFhYCSXBcAbkGrl3eEf8Acy7B2+9hQQxHVRkmPWxFX3GNFOX0p+VyalmYkj29ookcbuAAfUsGYwBg8xU5S7aqEgO3fpBxWgyQdJEwqPESSNLkagBY/wARxuZuvEBtUePgQU5aEl5a2UdiNvSzbxThjM1aVpZw4OxZn9ohqKDq2Fm/WGAlomS1HxFBY4mZw3fYwlnDjrmC2q3DgciVplgltYLAsWiE/DlLAH5gD5crRIronTcp2H3vEEyplOIEkMkB6ByTE65i/wCpfnJ5P25gktE0Go4dzRq9t4JRiUpVpGo8LuewgjxSkBJWFgqKm7Bu7XbvEBiEnYhz3bl5dINmz3Dqsr3Zfr/u54JJJSXZ92oTShL0iGLSKOdR5jarfWLhOBS7qYn5Wuz1/wCYpMxbFI+U8xXnQ7BrxwP2llmpVnDD5/iDaqO3N7xZh1qYvRvb93EREtyS7chWvWPJQc3/AG9II9RlljFfdDEjiUmxpX6dLQRITpoIomNqBB4iKhvfzglM2vasIt5PE8e0gtxOq9W84mEguWNnFfvnAmLxYFq9Rbz6wHh8aWA0uXIBF7/TaNStoIUmOMCnWtKQSxIBsG7GNaD4aUsoEFIuwSn0q/ePmiMxKRVJDbg3D1hll2dEaQVBQeg3A6tUjpHoadhSSSI5PbPoaFhSSXZi3t7iMbnc5QmspQLHT0I6+tonNzuasKSijitj/wDUn3jPzyrUkM5epA3ff94ou1W4YWEz/ElmstTatTgua0Zjs9wRV4Xy9ZHCRUWpBk2UVlWr8JcO2/MGJpy9bBWnS7aFD8QUWDG0R7vmBn5gcvDroCoF7ubB7d+0GrVMSnQhSQFM1nfq9oqxGWTEEqlhYJHE5/eJS8DPAGqWoj5ioAE8qGDBYcrDA+IN4x3Ync1r7x7FGI1IUUkVSWNhbpHQPumbTPqOBU+snp9IeIlgoDjaPY6Ppx1HL1EWeJeTMerBx0ItGRmzCRLQflDqbq5qefnHR0eVrx/chp5h+AxS04OXMCiFhRGreij9vEpw/wAqC5dUkKJc1JUz+kdHR5D/AFxDdw6fjJiTN0qIbX7TFD16xhM1nKM2WSX4U39Y6OjE7MF4yzeWJczSgaQUpJEQJeeAbUp/49I9jowRfgwOYWVLAsol+toglABcc0+5a1o6Oho7/SasiJpRN4S1/usMZGHSoVD6dRT0oDHR0CO4QleaDQtk0GgHzIEJpM5RZybR0dGCKENnLLS67n9IcZJWdJfd0ntoJZu8dHRw6jB1B8fMLlf4hV2F+bWijEzTSu0eR0A/cO0kJPMKolYeu3lBUtPG2xcEcxesdHRz/UJO/j8pQpVhspNW3gv4eSCJhIDhEwAsLNHsdDz9MZ/jAcvlJ8OaWDhCyKWbT+8BYI8M0/lDp6Fkx0dBL0Zol2DUSpyTQjcxocwnqQhOks5q29BHkdHJ5miI5ieGarcOxj3L8bMKUoKiUjQW2dNU+hMdHQA6mL3PUYyYuUoqWo0NyWvytFeNx00yifEW5LfMd6m3UR0dDx3Gjuef06ZnGsalKqSSXPePI6OjIc//2Q=="/>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844824"/>
            <a:ext cx="4680520" cy="352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מלבן 5"/>
          <p:cNvSpPr/>
          <p:nvPr/>
        </p:nvSpPr>
        <p:spPr>
          <a:xfrm>
            <a:off x="2843808" y="692696"/>
            <a:ext cx="3744416"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e-IL" sz="6000" b="1" cap="none" spc="0" dirty="0" smtClean="0">
                <a:ln>
                  <a:prstDash val="solid"/>
                </a:ln>
                <a:solidFill>
                  <a:schemeClr val="accent1">
                    <a:lumMod val="75000"/>
                  </a:schemeClr>
                </a:solidFill>
                <a:effectLst>
                  <a:outerShdw blurRad="38100" dist="38100" dir="2700000" algn="tl">
                    <a:srgbClr val="000000">
                      <a:alpha val="43137"/>
                    </a:srgbClr>
                  </a:outerShdw>
                </a:effectLst>
              </a:rPr>
              <a:t>קבלני גינון</a:t>
            </a:r>
            <a:endParaRPr lang="he-IL" sz="6000" b="1" cap="none" spc="0" dirty="0">
              <a:ln>
                <a:prstDash val="solid"/>
              </a:ln>
              <a:solidFill>
                <a:schemeClr val="accent1">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1907704" y="5867980"/>
            <a:ext cx="4968552" cy="369332"/>
          </a:xfrm>
          <a:prstGeom prst="rect">
            <a:avLst/>
          </a:prstGeom>
          <a:noFill/>
        </p:spPr>
        <p:txBody>
          <a:bodyPr wrap="square" rtlCol="1">
            <a:spAutoFit/>
          </a:bodyPr>
          <a:lstStyle/>
          <a:p>
            <a:r>
              <a:rPr lang="he-IL" b="1" dirty="0" smtClean="0"/>
              <a:t>עובד </a:t>
            </a:r>
            <a:r>
              <a:rPr lang="he-IL" b="1" dirty="0" smtClean="0"/>
              <a:t>מתוך משרד החינוך אוריינות מתמטית</a:t>
            </a:r>
            <a:endParaRPr lang="he-IL" b="1" dirty="0"/>
          </a:p>
        </p:txBody>
      </p:sp>
    </p:spTree>
    <p:extLst>
      <p:ext uri="{BB962C8B-B14F-4D97-AF65-F5344CB8AC3E}">
        <p14:creationId xmlns:p14="http://schemas.microsoft.com/office/powerpoint/2010/main" val="1702668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332656"/>
            <a:ext cx="7024744" cy="1143000"/>
          </a:xfrm>
        </p:spPr>
        <p:txBody>
          <a:bodyPr>
            <a:normAutofit/>
          </a:bodyPr>
          <a:lstStyle/>
          <a:p>
            <a:pPr algn="ctr"/>
            <a:r>
              <a:rPr lang="he-IL" sz="5400" b="1" dirty="0" smtClean="0">
                <a:solidFill>
                  <a:schemeClr val="accent1">
                    <a:lumMod val="75000"/>
                  </a:schemeClr>
                </a:solidFill>
              </a:rPr>
              <a:t>קבלני גינון</a:t>
            </a:r>
            <a:endParaRPr lang="he-IL" sz="5400" b="1" dirty="0">
              <a:solidFill>
                <a:schemeClr val="accent1">
                  <a:lumMod val="75000"/>
                </a:schemeClr>
              </a:solidFill>
            </a:endParaRPr>
          </a:p>
        </p:txBody>
      </p:sp>
      <p:sp>
        <p:nvSpPr>
          <p:cNvPr id="3" name="מציין מיקום תוכן 2"/>
          <p:cNvSpPr>
            <a:spLocks noGrp="1"/>
          </p:cNvSpPr>
          <p:nvPr>
            <p:ph idx="1"/>
          </p:nvPr>
        </p:nvSpPr>
        <p:spPr>
          <a:xfrm>
            <a:off x="467544" y="1412776"/>
            <a:ext cx="8064896" cy="5184576"/>
          </a:xfrm>
        </p:spPr>
        <p:txBody>
          <a:bodyPr>
            <a:normAutofit/>
          </a:bodyPr>
          <a:lstStyle/>
          <a:p>
            <a:pPr>
              <a:lnSpc>
                <a:spcPct val="150000"/>
              </a:lnSpc>
            </a:pPr>
            <a:r>
              <a:rPr lang="he-IL" dirty="0" smtClean="0">
                <a:solidFill>
                  <a:schemeClr val="tx1"/>
                </a:solidFill>
              </a:rPr>
              <a:t>שלושה קבלני גינון השתתפו במכרז לגינון גינות בעיריית.....? חפשו מידע באינטרנט היכן ממוקמת הגינה ובאיזה עיר?</a:t>
            </a:r>
          </a:p>
          <a:p>
            <a:pPr>
              <a:lnSpc>
                <a:spcPct val="150000"/>
              </a:lnSpc>
            </a:pPr>
            <a:r>
              <a:rPr lang="he-IL" b="1" dirty="0" smtClean="0">
                <a:solidFill>
                  <a:schemeClr val="tx1"/>
                </a:solidFill>
              </a:rPr>
              <a:t>הצעתו של הקבלן בני:</a:t>
            </a:r>
          </a:p>
          <a:p>
            <a:pPr marL="68580" indent="0">
              <a:lnSpc>
                <a:spcPct val="150000"/>
              </a:lnSpc>
              <a:buNone/>
            </a:pPr>
            <a:r>
              <a:rPr lang="he-IL" dirty="0" smtClean="0">
                <a:solidFill>
                  <a:schemeClr val="tx1"/>
                </a:solidFill>
              </a:rPr>
              <a:t>600 ₪ לייעוץ +  10 ₪ לכל מ"ר גינה</a:t>
            </a:r>
          </a:p>
          <a:p>
            <a:pPr>
              <a:lnSpc>
                <a:spcPct val="150000"/>
              </a:lnSpc>
            </a:pPr>
            <a:r>
              <a:rPr lang="he-IL" b="1" dirty="0" smtClean="0">
                <a:solidFill>
                  <a:schemeClr val="tx1"/>
                </a:solidFill>
              </a:rPr>
              <a:t>הצעתו של הקבלן דניאל:</a:t>
            </a:r>
          </a:p>
          <a:p>
            <a:pPr marL="68580" indent="0">
              <a:lnSpc>
                <a:spcPct val="150000"/>
              </a:lnSpc>
              <a:buNone/>
            </a:pPr>
            <a:r>
              <a:rPr lang="he-IL" dirty="0" smtClean="0">
                <a:solidFill>
                  <a:schemeClr val="tx1"/>
                </a:solidFill>
              </a:rPr>
              <a:t>250 ₪ לייעוץ + 20 ₪ לכל מ"ר גינה</a:t>
            </a:r>
          </a:p>
          <a:p>
            <a:pPr>
              <a:lnSpc>
                <a:spcPct val="150000"/>
              </a:lnSpc>
            </a:pPr>
            <a:r>
              <a:rPr lang="he-IL" b="1" dirty="0" smtClean="0">
                <a:solidFill>
                  <a:schemeClr val="tx1"/>
                </a:solidFill>
              </a:rPr>
              <a:t>הצעתו של הקבלן אורי:</a:t>
            </a:r>
          </a:p>
          <a:p>
            <a:pPr marL="68580" indent="0">
              <a:lnSpc>
                <a:spcPct val="150000"/>
              </a:lnSpc>
              <a:buNone/>
            </a:pPr>
            <a:r>
              <a:rPr lang="he-IL" dirty="0" smtClean="0">
                <a:solidFill>
                  <a:schemeClr val="tx1"/>
                </a:solidFill>
              </a:rPr>
              <a:t>40 ₪ לכל מ"ר גינה (הייעוץ כלול במחיר)</a:t>
            </a:r>
            <a:endParaRPr lang="he-IL"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97" y="2780928"/>
            <a:ext cx="20843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9639" y="5002075"/>
            <a:ext cx="2084387" cy="738664"/>
          </a:xfrm>
          <a:prstGeom prst="rect">
            <a:avLst/>
          </a:prstGeom>
          <a:noFill/>
        </p:spPr>
        <p:txBody>
          <a:bodyPr wrap="square" rtlCol="1">
            <a:spAutoFit/>
          </a:bodyPr>
          <a:lstStyle/>
          <a:p>
            <a:pPr algn="ctr"/>
            <a:r>
              <a:rPr lang="he-IL" sz="1400" dirty="0" smtClean="0"/>
              <a:t>רמז: שמרו את התמונה וחפשו דרך </a:t>
            </a:r>
            <a:r>
              <a:rPr lang="en-US" sz="1400" dirty="0" smtClean="0"/>
              <a:t>Google</a:t>
            </a:r>
            <a:r>
              <a:rPr lang="he-IL" sz="1400" dirty="0" smtClean="0"/>
              <a:t> תמונות</a:t>
            </a:r>
            <a:endParaRPr lang="he-IL" sz="1400" dirty="0"/>
          </a:p>
        </p:txBody>
      </p:sp>
    </p:spTree>
    <p:extLst>
      <p:ext uri="{BB962C8B-B14F-4D97-AF65-F5344CB8AC3E}">
        <p14:creationId xmlns:p14="http://schemas.microsoft.com/office/powerpoint/2010/main" val="88718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87624" y="692696"/>
            <a:ext cx="7024744" cy="1143000"/>
          </a:xfrm>
        </p:spPr>
        <p:txBody>
          <a:bodyPr/>
          <a:lstStyle/>
          <a:p>
            <a:pPr algn="ctr"/>
            <a:r>
              <a:rPr lang="he-IL" b="1" dirty="0" smtClean="0">
                <a:solidFill>
                  <a:srgbClr val="E95605"/>
                </a:solidFill>
              </a:rPr>
              <a:t>ביטויים אלגבריים</a:t>
            </a:r>
            <a:endParaRPr lang="he-IL" b="1" dirty="0">
              <a:solidFill>
                <a:srgbClr val="E95605"/>
              </a:solidFill>
            </a:endParaRPr>
          </a:p>
        </p:txBody>
      </p:sp>
      <p:sp>
        <p:nvSpPr>
          <p:cNvPr id="3" name="מציין מיקום תוכן 2"/>
          <p:cNvSpPr>
            <a:spLocks noGrp="1"/>
          </p:cNvSpPr>
          <p:nvPr>
            <p:ph idx="1"/>
          </p:nvPr>
        </p:nvSpPr>
        <p:spPr>
          <a:xfrm>
            <a:off x="683568" y="2132856"/>
            <a:ext cx="7848872" cy="4320480"/>
          </a:xfrm>
        </p:spPr>
        <p:txBody>
          <a:bodyPr>
            <a:normAutofit fontScale="92500" lnSpcReduction="20000"/>
          </a:bodyPr>
          <a:lstStyle/>
          <a:p>
            <a:pPr>
              <a:lnSpc>
                <a:spcPct val="150000"/>
              </a:lnSpc>
            </a:pPr>
            <a:r>
              <a:rPr lang="he-IL" b="1" dirty="0" smtClean="0">
                <a:solidFill>
                  <a:schemeClr val="tx1"/>
                </a:solidFill>
              </a:rPr>
              <a:t>כתבו ביטוי אלגברי של פונקציה המתארת את מחיר הגינון לפי כל אחד מהצעותיהם של קבלני הגינון.</a:t>
            </a:r>
          </a:p>
          <a:p>
            <a:pPr>
              <a:lnSpc>
                <a:spcPct val="150000"/>
              </a:lnSpc>
            </a:pPr>
            <a:r>
              <a:rPr lang="he-IL" b="1" dirty="0" smtClean="0">
                <a:solidFill>
                  <a:schemeClr val="tx1"/>
                </a:solidFill>
              </a:rPr>
              <a:t>מה מסמן המשתנה הבלתי תלוי </a:t>
            </a:r>
            <a:r>
              <a:rPr lang="en-US" b="1" dirty="0" smtClean="0">
                <a:solidFill>
                  <a:schemeClr val="tx1"/>
                </a:solidFill>
              </a:rPr>
              <a:t>x</a:t>
            </a:r>
            <a:r>
              <a:rPr lang="he-IL" b="1" dirty="0" smtClean="0">
                <a:solidFill>
                  <a:schemeClr val="tx1"/>
                </a:solidFill>
              </a:rPr>
              <a:t>?</a:t>
            </a:r>
            <a:endParaRPr lang="en-US" b="1" dirty="0" smtClean="0">
              <a:solidFill>
                <a:schemeClr val="tx1"/>
              </a:solidFill>
            </a:endParaRPr>
          </a:p>
          <a:p>
            <a:pPr>
              <a:lnSpc>
                <a:spcPct val="150000"/>
              </a:lnSpc>
            </a:pPr>
            <a:r>
              <a:rPr lang="he-IL" b="1" dirty="0" smtClean="0">
                <a:solidFill>
                  <a:schemeClr val="tx1"/>
                </a:solidFill>
              </a:rPr>
              <a:t>מה מציין המשתנה התלוי </a:t>
            </a:r>
            <a:r>
              <a:rPr lang="en-US" b="1" dirty="0" smtClean="0">
                <a:solidFill>
                  <a:schemeClr val="tx1"/>
                </a:solidFill>
              </a:rPr>
              <a:t>y</a:t>
            </a:r>
            <a:r>
              <a:rPr lang="he-IL" b="1" dirty="0" smtClean="0">
                <a:solidFill>
                  <a:schemeClr val="tx1"/>
                </a:solidFill>
              </a:rPr>
              <a:t>?</a:t>
            </a:r>
          </a:p>
          <a:p>
            <a:pPr>
              <a:lnSpc>
                <a:spcPct val="150000"/>
              </a:lnSpc>
            </a:pPr>
            <a:r>
              <a:rPr lang="he-IL" b="1" dirty="0" smtClean="0">
                <a:solidFill>
                  <a:schemeClr val="tx1"/>
                </a:solidFill>
              </a:rPr>
              <a:t>להמשך הפעילות צפו בסרטון שיטות לסימון פונקציה מתוך אתר                              לכיתה ז' : בדקה 2:20 ובדקה 10. צפו בערך למשך כדקה שתיים. הנכם מוזמנים לצפות בקטעים נוספים בסרטון.</a:t>
            </a:r>
          </a:p>
          <a:p>
            <a:pPr marL="68580" indent="0">
              <a:lnSpc>
                <a:spcPct val="150000"/>
              </a:lnSpc>
              <a:buNone/>
            </a:pPr>
            <a:r>
              <a:rPr lang="he-IL" b="1" dirty="0" smtClean="0">
                <a:solidFill>
                  <a:schemeClr val="tx1"/>
                </a:solidFill>
              </a:rPr>
              <a:t>    </a:t>
            </a:r>
            <a:r>
              <a:rPr lang="he-IL" b="1" dirty="0" smtClean="0">
                <a:solidFill>
                  <a:srgbClr val="FF0000"/>
                </a:solidFill>
              </a:rPr>
              <a:t>היכנסו לשיעורים לצפייה בחינם</a:t>
            </a:r>
            <a:r>
              <a:rPr lang="he-IL" b="1" dirty="0" smtClean="0">
                <a:solidFill>
                  <a:schemeClr val="tx1"/>
                </a:solidFill>
              </a:rPr>
              <a:t>.</a:t>
            </a:r>
          </a:p>
          <a:p>
            <a:pPr>
              <a:lnSpc>
                <a:spcPct val="150000"/>
              </a:lnSpc>
            </a:pPr>
            <a:endParaRPr lang="he-IL" b="1" dirty="0">
              <a:solidFill>
                <a:schemeClr val="tx1"/>
              </a:solidFill>
            </a:endParaRPr>
          </a:p>
        </p:txBody>
      </p:sp>
      <p:pic>
        <p:nvPicPr>
          <p:cNvPr id="4" name="תמונה 3" descr="גזירת מסך">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256" y="4581128"/>
            <a:ext cx="2129099" cy="463148"/>
          </a:xfrm>
          <a:prstGeom prst="rect">
            <a:avLst/>
          </a:prstGeom>
        </p:spPr>
      </p:pic>
    </p:spTree>
    <p:extLst>
      <p:ext uri="{BB962C8B-B14F-4D97-AF65-F5344CB8AC3E}">
        <p14:creationId xmlns:p14="http://schemas.microsoft.com/office/powerpoint/2010/main" val="3451231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043608" y="620688"/>
            <a:ext cx="7024744" cy="1143000"/>
          </a:xfrm>
        </p:spPr>
        <p:txBody>
          <a:bodyPr>
            <a:normAutofit/>
          </a:bodyPr>
          <a:lstStyle/>
          <a:p>
            <a:pPr algn="ctr"/>
            <a:r>
              <a:rPr lang="en-US" sz="4800" b="1" dirty="0" smtClean="0">
                <a:solidFill>
                  <a:schemeClr val="tx2">
                    <a:lumMod val="75000"/>
                  </a:schemeClr>
                </a:solidFill>
              </a:rPr>
              <a:t>Geogebra</a:t>
            </a:r>
            <a:endParaRPr lang="he-IL" sz="4800" b="1" dirty="0">
              <a:solidFill>
                <a:schemeClr val="tx2">
                  <a:lumMod val="75000"/>
                </a:schemeClr>
              </a:solidFill>
            </a:endParaRPr>
          </a:p>
        </p:txBody>
      </p:sp>
      <p:sp>
        <p:nvSpPr>
          <p:cNvPr id="5" name="מציין מיקום תוכן 4"/>
          <p:cNvSpPr>
            <a:spLocks noGrp="1"/>
          </p:cNvSpPr>
          <p:nvPr>
            <p:ph idx="1"/>
          </p:nvPr>
        </p:nvSpPr>
        <p:spPr>
          <a:xfrm>
            <a:off x="867628" y="1768649"/>
            <a:ext cx="6777317" cy="4536504"/>
          </a:xfrm>
        </p:spPr>
        <p:txBody>
          <a:bodyPr>
            <a:normAutofit fontScale="92500"/>
          </a:bodyPr>
          <a:lstStyle/>
          <a:p>
            <a:pPr>
              <a:lnSpc>
                <a:spcPct val="150000"/>
              </a:lnSpc>
            </a:pPr>
            <a:r>
              <a:rPr lang="he-IL" dirty="0" smtClean="0">
                <a:solidFill>
                  <a:schemeClr val="tx1"/>
                </a:solidFill>
              </a:rPr>
              <a:t>פתחו את תוכנת </a:t>
            </a:r>
            <a:r>
              <a:rPr lang="he-IL" dirty="0" err="1" smtClean="0">
                <a:solidFill>
                  <a:schemeClr val="tx1"/>
                </a:solidFill>
              </a:rPr>
              <a:t>גאוגברה</a:t>
            </a:r>
            <a:r>
              <a:rPr lang="he-IL" dirty="0" smtClean="0">
                <a:solidFill>
                  <a:schemeClr val="tx1"/>
                </a:solidFill>
              </a:rPr>
              <a:t> וכתבו את הביטויים האלגבריים של כל אחד מקבלני הגינון בשורת </a:t>
            </a:r>
            <a:r>
              <a:rPr lang="he-IL" b="1" dirty="0" smtClean="0">
                <a:solidFill>
                  <a:schemeClr val="tx1"/>
                </a:solidFill>
              </a:rPr>
              <a:t>הקלט</a:t>
            </a:r>
            <a:r>
              <a:rPr lang="he-IL" dirty="0" smtClean="0">
                <a:solidFill>
                  <a:schemeClr val="tx1"/>
                </a:solidFill>
              </a:rPr>
              <a:t>, </a:t>
            </a:r>
          </a:p>
          <a:p>
            <a:pPr>
              <a:lnSpc>
                <a:spcPct val="150000"/>
              </a:lnSpc>
            </a:pPr>
            <a:endParaRPr lang="he-IL" dirty="0">
              <a:solidFill>
                <a:schemeClr val="tx1"/>
              </a:solidFill>
            </a:endParaRPr>
          </a:p>
          <a:p>
            <a:pPr>
              <a:lnSpc>
                <a:spcPct val="150000"/>
              </a:lnSpc>
            </a:pPr>
            <a:r>
              <a:rPr lang="he-IL" dirty="0" smtClean="0">
                <a:solidFill>
                  <a:schemeClr val="tx1"/>
                </a:solidFill>
              </a:rPr>
              <a:t>כך שלדוגמה הפונקציה המתארת את הצעתו של בני היא:</a:t>
            </a:r>
          </a:p>
          <a:p>
            <a:pPr marL="68580" indent="0" algn="l">
              <a:lnSpc>
                <a:spcPct val="150000"/>
              </a:lnSpc>
              <a:buNone/>
            </a:pPr>
            <a:r>
              <a:rPr lang="en-US" dirty="0" smtClean="0">
                <a:solidFill>
                  <a:schemeClr val="tx1"/>
                </a:solidFill>
              </a:rPr>
              <a:t>y=b(x)</a:t>
            </a:r>
            <a:endParaRPr lang="he-IL" dirty="0" smtClean="0">
              <a:solidFill>
                <a:schemeClr val="tx1"/>
              </a:solidFill>
            </a:endParaRPr>
          </a:p>
          <a:p>
            <a:pPr marL="0" indent="0">
              <a:lnSpc>
                <a:spcPct val="150000"/>
              </a:lnSpc>
              <a:buNone/>
            </a:pPr>
            <a:endParaRPr lang="he-IL" dirty="0" smtClean="0">
              <a:solidFill>
                <a:schemeClr val="tx1"/>
              </a:solidFill>
            </a:endParaRPr>
          </a:p>
          <a:p>
            <a:pPr marL="0" indent="0">
              <a:lnSpc>
                <a:spcPct val="150000"/>
              </a:lnSpc>
              <a:buNone/>
            </a:pPr>
            <a:r>
              <a:rPr lang="he-IL" dirty="0" smtClean="0">
                <a:solidFill>
                  <a:schemeClr val="tx1"/>
                </a:solidFill>
              </a:rPr>
              <a:t>צבעו כל הצעה בצבע שונה (לחצן ימני -&gt; תכונות-&gt; צבע)</a:t>
            </a:r>
            <a:r>
              <a:rPr lang="en-US" dirty="0" smtClean="0">
                <a:solidFill>
                  <a:schemeClr val="tx1"/>
                </a:solidFill>
              </a:rPr>
              <a:t/>
            </a:r>
            <a:br>
              <a:rPr lang="en-US" dirty="0" smtClean="0">
                <a:solidFill>
                  <a:schemeClr val="tx1"/>
                </a:solidFill>
              </a:rPr>
            </a:br>
            <a:r>
              <a:rPr lang="he-IL" dirty="0" smtClean="0">
                <a:solidFill>
                  <a:schemeClr val="tx1"/>
                </a:solidFill>
              </a:rPr>
              <a:t>וכתבו ליד כל הצעה למי היא שייכת (לאיזה קבלן גינון) </a:t>
            </a:r>
            <a:endParaRPr lang="he-IL" dirty="0">
              <a:solidFill>
                <a:schemeClr val="tx1"/>
              </a:solidFill>
            </a:endParaRPr>
          </a:p>
        </p:txBody>
      </p:sp>
      <p:pic>
        <p:nvPicPr>
          <p:cNvPr id="7" name="תמונה 6" descr="גזירת מסך"/>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696867"/>
            <a:ext cx="591845" cy="608285"/>
          </a:xfrm>
          <a:prstGeom prst="rect">
            <a:avLst/>
          </a:prstGeom>
        </p:spPr>
      </p:pic>
      <p:pic>
        <p:nvPicPr>
          <p:cNvPr id="9" name="תמונה 8" descr="גזירת מסך"/>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002875"/>
            <a:ext cx="3021355" cy="443895"/>
          </a:xfrm>
          <a:prstGeom prst="rect">
            <a:avLst/>
          </a:prstGeom>
        </p:spPr>
      </p:pic>
      <p:pic>
        <p:nvPicPr>
          <p:cNvPr id="10" name="תמונה 9" descr="גזירת מסך"/>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4636542"/>
            <a:ext cx="3689055" cy="448859"/>
          </a:xfrm>
          <a:prstGeom prst="rect">
            <a:avLst/>
          </a:prstGeom>
        </p:spPr>
      </p:pic>
    </p:spTree>
    <p:extLst>
      <p:ext uri="{BB962C8B-B14F-4D97-AF65-F5344CB8AC3E}">
        <p14:creationId xmlns:p14="http://schemas.microsoft.com/office/powerpoint/2010/main" val="916249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400" b="1" dirty="0" smtClean="0">
                <a:solidFill>
                  <a:srgbClr val="C00000"/>
                </a:solidFill>
              </a:rPr>
              <a:t>קצב השתנות</a:t>
            </a:r>
            <a:endParaRPr lang="he-IL" sz="4400" b="1" dirty="0">
              <a:solidFill>
                <a:srgbClr val="C00000"/>
              </a:solidFill>
            </a:endParaRPr>
          </a:p>
        </p:txBody>
      </p:sp>
      <p:sp>
        <p:nvSpPr>
          <p:cNvPr id="3" name="מציין מיקום תוכן 2"/>
          <p:cNvSpPr>
            <a:spLocks noGrp="1"/>
          </p:cNvSpPr>
          <p:nvPr>
            <p:ph idx="1"/>
          </p:nvPr>
        </p:nvSpPr>
        <p:spPr/>
        <p:txBody>
          <a:bodyPr/>
          <a:lstStyle/>
          <a:p>
            <a:pPr>
              <a:lnSpc>
                <a:spcPct val="150000"/>
              </a:lnSpc>
            </a:pPr>
            <a:r>
              <a:rPr lang="he-IL" dirty="0" smtClean="0">
                <a:solidFill>
                  <a:schemeClr val="tx1"/>
                </a:solidFill>
              </a:rPr>
              <a:t>האם קצב ההשתנות של כל אחד מהגרפים אחיד או משתנה? נמק!</a:t>
            </a:r>
          </a:p>
          <a:p>
            <a:pPr>
              <a:lnSpc>
                <a:spcPct val="150000"/>
              </a:lnSpc>
            </a:pPr>
            <a:r>
              <a:rPr lang="he-IL" dirty="0" smtClean="0">
                <a:solidFill>
                  <a:schemeClr val="tx1"/>
                </a:solidFill>
              </a:rPr>
              <a:t>ציינו מהו קצב ההשתנות של כל אחד מהגרפים?</a:t>
            </a:r>
          </a:p>
          <a:p>
            <a:pPr>
              <a:lnSpc>
                <a:spcPct val="150000"/>
              </a:lnSpc>
            </a:pPr>
            <a:r>
              <a:rPr lang="he-IL" dirty="0">
                <a:solidFill>
                  <a:schemeClr val="tx1"/>
                </a:solidFill>
              </a:rPr>
              <a:t>האם הפונקציה עולה או יורדת? נמקו תשובתכם!</a:t>
            </a:r>
          </a:p>
          <a:p>
            <a:pPr>
              <a:lnSpc>
                <a:spcPct val="150000"/>
              </a:lnSpc>
            </a:pPr>
            <a:endParaRPr lang="he-IL" dirty="0" smtClean="0">
              <a:solidFill>
                <a:schemeClr val="tx1"/>
              </a:solidFill>
            </a:endParaRPr>
          </a:p>
        </p:txBody>
      </p:sp>
    </p:spTree>
    <p:extLst>
      <p:ext uri="{BB962C8B-B14F-4D97-AF65-F5344CB8AC3E}">
        <p14:creationId xmlns:p14="http://schemas.microsoft.com/office/powerpoint/2010/main" val="457179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836712"/>
            <a:ext cx="7024744" cy="1143000"/>
          </a:xfrm>
        </p:spPr>
        <p:txBody>
          <a:bodyPr>
            <a:noAutofit/>
          </a:bodyPr>
          <a:lstStyle/>
          <a:p>
            <a:pPr algn="ctr"/>
            <a:r>
              <a:rPr lang="he-IL" sz="2400" dirty="0">
                <a:solidFill>
                  <a:schemeClr val="tx1"/>
                </a:solidFill>
              </a:rPr>
              <a:t>פרשו מילולית את המשמעות של קצב ההשתנות בהתייחס לכל הצעה של קבלני הגינון</a:t>
            </a:r>
            <a:r>
              <a:rPr lang="he-IL" sz="2400" dirty="0" smtClean="0">
                <a:solidFill>
                  <a:schemeClr val="tx1"/>
                </a:solidFill>
              </a:rPr>
              <a:t>. </a:t>
            </a:r>
            <a:r>
              <a:rPr lang="he-IL" sz="2400" dirty="0">
                <a:solidFill>
                  <a:schemeClr val="tx1"/>
                </a:solidFill>
              </a:rPr>
              <a:t/>
            </a:r>
            <a:br>
              <a:rPr lang="he-IL" sz="2400" dirty="0">
                <a:solidFill>
                  <a:schemeClr val="tx1"/>
                </a:solidFill>
              </a:rPr>
            </a:br>
            <a:endParaRPr lang="he-IL" sz="2400" dirty="0"/>
          </a:p>
        </p:txBody>
      </p:sp>
      <p:graphicFrame>
        <p:nvGraphicFramePr>
          <p:cNvPr id="5" name="טבלה 4"/>
          <p:cNvGraphicFramePr>
            <a:graphicFrameLocks noGrp="1"/>
          </p:cNvGraphicFramePr>
          <p:nvPr>
            <p:extLst>
              <p:ext uri="{D42A27DB-BD31-4B8C-83A1-F6EECF244321}">
                <p14:modId xmlns:p14="http://schemas.microsoft.com/office/powerpoint/2010/main" val="1718690196"/>
              </p:ext>
            </p:extLst>
          </p:nvPr>
        </p:nvGraphicFramePr>
        <p:xfrm>
          <a:off x="755575" y="1628800"/>
          <a:ext cx="7368480" cy="4608513"/>
        </p:xfrm>
        <a:graphic>
          <a:graphicData uri="http://schemas.openxmlformats.org/drawingml/2006/table">
            <a:tbl>
              <a:tblPr rtl="1" firstRow="1" bandRow="1">
                <a:tableStyleId>{5C22544A-7EE6-4342-B048-85BDC9FD1C3A}</a:tableStyleId>
              </a:tblPr>
              <a:tblGrid>
                <a:gridCol w="2456160"/>
                <a:gridCol w="2456160"/>
                <a:gridCol w="2456160"/>
              </a:tblGrid>
              <a:tr h="1029254">
                <a:tc>
                  <a:txBody>
                    <a:bodyPr/>
                    <a:lstStyle/>
                    <a:p>
                      <a:pPr rtl="1"/>
                      <a:r>
                        <a:rPr lang="he-IL" dirty="0" smtClean="0">
                          <a:solidFill>
                            <a:schemeClr val="tx1"/>
                          </a:solidFill>
                        </a:rPr>
                        <a:t>שמות קבלני הגינון</a:t>
                      </a:r>
                      <a:endParaRPr lang="he-IL" dirty="0">
                        <a:solidFill>
                          <a:schemeClr val="tx1"/>
                        </a:solidFill>
                      </a:endParaRPr>
                    </a:p>
                  </a:txBody>
                  <a:tcPr/>
                </a:tc>
                <a:tc>
                  <a:txBody>
                    <a:bodyPr/>
                    <a:lstStyle/>
                    <a:p>
                      <a:pPr rtl="1"/>
                      <a:r>
                        <a:rPr lang="he-IL" dirty="0" smtClean="0">
                          <a:solidFill>
                            <a:schemeClr val="tx1"/>
                          </a:solidFill>
                        </a:rPr>
                        <a:t>תיאור אלגברי</a:t>
                      </a:r>
                      <a:endParaRPr lang="he-IL" dirty="0">
                        <a:solidFill>
                          <a:schemeClr val="tx1"/>
                        </a:solidFill>
                      </a:endParaRPr>
                    </a:p>
                  </a:txBody>
                  <a:tcPr/>
                </a:tc>
                <a:tc>
                  <a:txBody>
                    <a:bodyPr/>
                    <a:lstStyle/>
                    <a:p>
                      <a:pPr rtl="1"/>
                      <a:r>
                        <a:rPr lang="he-IL" dirty="0" smtClean="0">
                          <a:solidFill>
                            <a:schemeClr val="tx1"/>
                          </a:solidFill>
                        </a:rPr>
                        <a:t>תיאור מילולי של קצב ההשתנות</a:t>
                      </a:r>
                      <a:endParaRPr lang="he-IL" dirty="0">
                        <a:solidFill>
                          <a:schemeClr val="tx1"/>
                        </a:solidFill>
                      </a:endParaRPr>
                    </a:p>
                  </a:txBody>
                  <a:tcPr/>
                </a:tc>
              </a:tr>
              <a:tr h="1209006">
                <a:tc>
                  <a:txBody>
                    <a:bodyPr/>
                    <a:lstStyle/>
                    <a:p>
                      <a:pPr rtl="1"/>
                      <a:r>
                        <a:rPr lang="he-IL" dirty="0" smtClean="0"/>
                        <a:t>בני</a:t>
                      </a:r>
                      <a:endParaRPr lang="he-IL" dirty="0"/>
                    </a:p>
                  </a:txBody>
                  <a:tcPr/>
                </a:tc>
                <a:tc>
                  <a:txBody>
                    <a:bodyPr/>
                    <a:lstStyle/>
                    <a:p>
                      <a:pPr algn="l" rtl="1"/>
                      <a:endParaRPr lang="he-IL" dirty="0"/>
                    </a:p>
                  </a:txBody>
                  <a:tcPr/>
                </a:tc>
                <a:tc>
                  <a:txBody>
                    <a:bodyPr/>
                    <a:lstStyle/>
                    <a:p>
                      <a:pPr rtl="1"/>
                      <a:endParaRPr lang="he-IL" dirty="0"/>
                    </a:p>
                  </a:txBody>
                  <a:tcPr/>
                </a:tc>
              </a:tr>
              <a:tr h="1312084">
                <a:tc>
                  <a:txBody>
                    <a:bodyPr/>
                    <a:lstStyle/>
                    <a:p>
                      <a:pPr rtl="1"/>
                      <a:r>
                        <a:rPr lang="he-IL" dirty="0" smtClean="0"/>
                        <a:t>דניאל</a:t>
                      </a:r>
                      <a:endParaRPr lang="he-IL" dirty="0"/>
                    </a:p>
                  </a:txBody>
                  <a:tcPr/>
                </a:tc>
                <a:tc>
                  <a:txBody>
                    <a:bodyPr/>
                    <a:lstStyle/>
                    <a:p>
                      <a:pPr algn="l" rtl="1"/>
                      <a:endParaRPr lang="he-IL" dirty="0"/>
                    </a:p>
                  </a:txBody>
                  <a:tcPr/>
                </a:tc>
                <a:tc>
                  <a:txBody>
                    <a:bodyPr/>
                    <a:lstStyle/>
                    <a:p>
                      <a:pPr rtl="1"/>
                      <a:endParaRPr lang="he-IL" dirty="0"/>
                    </a:p>
                  </a:txBody>
                  <a:tcPr/>
                </a:tc>
              </a:tr>
              <a:tr h="1058169">
                <a:tc>
                  <a:txBody>
                    <a:bodyPr/>
                    <a:lstStyle/>
                    <a:p>
                      <a:pPr rtl="1"/>
                      <a:r>
                        <a:rPr lang="he-IL" dirty="0" smtClean="0"/>
                        <a:t>אורי</a:t>
                      </a:r>
                      <a:endParaRPr lang="he-IL" dirty="0"/>
                    </a:p>
                  </a:txBody>
                  <a:tcPr/>
                </a:tc>
                <a:tc>
                  <a:txBody>
                    <a:bodyPr/>
                    <a:lstStyle/>
                    <a:p>
                      <a:pPr algn="l" rtl="1"/>
                      <a:endParaRPr lang="he-IL" dirty="0"/>
                    </a:p>
                  </a:txBody>
                  <a:tcPr/>
                </a:tc>
                <a:tc>
                  <a:txBody>
                    <a:bodyPr/>
                    <a:lstStyle/>
                    <a:p>
                      <a:pPr rtl="1"/>
                      <a:endParaRPr lang="he-IL" dirty="0"/>
                    </a:p>
                  </a:txBody>
                  <a:tcPr/>
                </a:tc>
              </a:tr>
            </a:tbl>
          </a:graphicData>
        </a:graphic>
      </p:graphicFrame>
    </p:spTree>
    <p:extLst>
      <p:ext uri="{BB962C8B-B14F-4D97-AF65-F5344CB8AC3E}">
        <p14:creationId xmlns:p14="http://schemas.microsoft.com/office/powerpoint/2010/main" val="2118761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solidFill>
                  <a:srgbClr val="0651C0"/>
                </a:solidFill>
              </a:rPr>
              <a:t>נקודות חיתוך עם ציר ה-</a:t>
            </a:r>
            <a:r>
              <a:rPr lang="en-US" b="1" dirty="0" smtClean="0">
                <a:solidFill>
                  <a:srgbClr val="0651C0"/>
                </a:solidFill>
              </a:rPr>
              <a:t>y</a:t>
            </a:r>
            <a:endParaRPr lang="he-IL" b="1" dirty="0">
              <a:solidFill>
                <a:srgbClr val="0651C0"/>
              </a:solidFill>
            </a:endParaRPr>
          </a:p>
        </p:txBody>
      </p:sp>
      <p:sp>
        <p:nvSpPr>
          <p:cNvPr id="3" name="מציין מיקום תוכן 2"/>
          <p:cNvSpPr>
            <a:spLocks noGrp="1"/>
          </p:cNvSpPr>
          <p:nvPr>
            <p:ph idx="1"/>
          </p:nvPr>
        </p:nvSpPr>
        <p:spPr/>
        <p:txBody>
          <a:bodyPr/>
          <a:lstStyle/>
          <a:p>
            <a:pPr>
              <a:lnSpc>
                <a:spcPct val="150000"/>
              </a:lnSpc>
            </a:pPr>
            <a:r>
              <a:rPr lang="he-IL" dirty="0" smtClean="0">
                <a:solidFill>
                  <a:schemeClr val="tx1"/>
                </a:solidFill>
              </a:rPr>
              <a:t>רשמו את שיעורי נקודות החיתוך עם ציר ה-</a:t>
            </a:r>
            <a:r>
              <a:rPr lang="en-US" dirty="0" smtClean="0">
                <a:solidFill>
                  <a:schemeClr val="tx1"/>
                </a:solidFill>
              </a:rPr>
              <a:t>y</a:t>
            </a:r>
            <a:r>
              <a:rPr lang="he-IL" dirty="0" smtClean="0">
                <a:solidFill>
                  <a:schemeClr val="tx1"/>
                </a:solidFill>
              </a:rPr>
              <a:t> לכל אחד מהגרפים.</a:t>
            </a:r>
          </a:p>
          <a:p>
            <a:pPr>
              <a:lnSpc>
                <a:spcPct val="150000"/>
              </a:lnSpc>
            </a:pPr>
            <a:r>
              <a:rPr lang="he-IL" dirty="0" smtClean="0">
                <a:solidFill>
                  <a:schemeClr val="tx1"/>
                </a:solidFill>
              </a:rPr>
              <a:t>פרשו מה מציינת כל נקודת חיתוך בהתייחס להצעות הגינון של כל אחד מקבלני הגינון.</a:t>
            </a:r>
            <a:endParaRPr lang="he-IL" dirty="0">
              <a:solidFill>
                <a:schemeClr val="tx1"/>
              </a:solidFill>
            </a:endParaRPr>
          </a:p>
        </p:txBody>
      </p:sp>
    </p:spTree>
    <p:extLst>
      <p:ext uri="{BB962C8B-B14F-4D97-AF65-F5344CB8AC3E}">
        <p14:creationId xmlns:p14="http://schemas.microsoft.com/office/powerpoint/2010/main" val="1288939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smtClean="0">
                <a:solidFill>
                  <a:srgbClr val="C40214"/>
                </a:solidFill>
              </a:rPr>
              <a:t>נקודות חיתוך בין הגרפים</a:t>
            </a:r>
            <a:endParaRPr lang="he-IL" b="1" dirty="0">
              <a:solidFill>
                <a:srgbClr val="C40214"/>
              </a:solidFill>
            </a:endParaRPr>
          </a:p>
        </p:txBody>
      </p:sp>
      <p:sp>
        <p:nvSpPr>
          <p:cNvPr id="3" name="מציין מיקום תוכן 2"/>
          <p:cNvSpPr>
            <a:spLocks noGrp="1"/>
          </p:cNvSpPr>
          <p:nvPr>
            <p:ph idx="1"/>
          </p:nvPr>
        </p:nvSpPr>
        <p:spPr/>
        <p:txBody>
          <a:bodyPr/>
          <a:lstStyle/>
          <a:p>
            <a:pPr>
              <a:lnSpc>
                <a:spcPct val="150000"/>
              </a:lnSpc>
            </a:pPr>
            <a:r>
              <a:rPr lang="he-IL" dirty="0" smtClean="0"/>
              <a:t>כמה נקודות חיתוך ישנם בין הגרפים?</a:t>
            </a:r>
          </a:p>
          <a:p>
            <a:pPr>
              <a:lnSpc>
                <a:spcPct val="150000"/>
              </a:lnSpc>
            </a:pPr>
            <a:r>
              <a:rPr lang="he-IL" dirty="0" smtClean="0"/>
              <a:t>סמנו את נקודות החיתוך. </a:t>
            </a:r>
          </a:p>
          <a:p>
            <a:pPr>
              <a:lnSpc>
                <a:spcPct val="150000"/>
              </a:lnSpc>
            </a:pPr>
            <a:r>
              <a:rPr lang="he-IL" dirty="0" smtClean="0"/>
              <a:t>מה מסמלת כל נקודת חיתוך?</a:t>
            </a:r>
          </a:p>
          <a:p>
            <a:pPr>
              <a:lnSpc>
                <a:spcPct val="150000"/>
              </a:lnSpc>
            </a:pPr>
            <a:r>
              <a:rPr lang="he-IL" dirty="0" smtClean="0"/>
              <a:t>מהם ערכיה של כל נקודה?</a:t>
            </a:r>
          </a:p>
          <a:p>
            <a:pPr>
              <a:lnSpc>
                <a:spcPct val="150000"/>
              </a:lnSpc>
            </a:pPr>
            <a:endParaRPr lang="he-IL" dirty="0" smtClean="0"/>
          </a:p>
        </p:txBody>
      </p:sp>
      <p:pic>
        <p:nvPicPr>
          <p:cNvPr id="5" name="תמונה 4" descr="גזירת מסך"/>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432" y="3124025"/>
            <a:ext cx="449979" cy="476449"/>
          </a:xfrm>
          <a:prstGeom prst="rect">
            <a:avLst/>
          </a:prstGeom>
        </p:spPr>
      </p:pic>
    </p:spTree>
    <p:extLst>
      <p:ext uri="{BB962C8B-B14F-4D97-AF65-F5344CB8AC3E}">
        <p14:creationId xmlns:p14="http://schemas.microsoft.com/office/powerpoint/2010/main" val="34702309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אוסטין">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2015</TotalTime>
  <Words>520</Words>
  <Application>Microsoft Office PowerPoint</Application>
  <PresentationFormat>‫הצגה על המסך (4:3)</PresentationFormat>
  <Paragraphs>71</Paragraphs>
  <Slides>13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13</vt:i4>
      </vt:variant>
    </vt:vector>
  </HeadingPairs>
  <TitlesOfParts>
    <vt:vector size="14" baseType="lpstr">
      <vt:lpstr>אוסטין</vt:lpstr>
      <vt:lpstr>מצגת של PowerPoint</vt:lpstr>
      <vt:lpstr>מצגת של PowerPoint</vt:lpstr>
      <vt:lpstr>קבלני גינון</vt:lpstr>
      <vt:lpstr>ביטויים אלגבריים</vt:lpstr>
      <vt:lpstr>Geogebra</vt:lpstr>
      <vt:lpstr>קצב השתנות</vt:lpstr>
      <vt:lpstr>פרשו מילולית את המשמעות של קצב ההשתנות בהתייחס לכל הצעה של קבלני הגינון.  </vt:lpstr>
      <vt:lpstr>נקודות חיתוך עם ציר ה-y</vt:lpstr>
      <vt:lpstr>נקודות חיתוך בין הגרפים</vt:lpstr>
      <vt:lpstr>פתרון אלגברי</vt:lpstr>
      <vt:lpstr>מחירים זהים  ושטחים שווים</vt:lpstr>
      <vt:lpstr>עבודת בית</vt:lpstr>
      <vt:lpstr>המלצות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hayne</dc:creator>
  <cp:lastModifiedBy>User</cp:lastModifiedBy>
  <cp:revision>48</cp:revision>
  <dcterms:created xsi:type="dcterms:W3CDTF">2014-04-24T06:21:14Z</dcterms:created>
  <dcterms:modified xsi:type="dcterms:W3CDTF">2014-06-12T05:59:14Z</dcterms:modified>
</cp:coreProperties>
</file>